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07"/>
  </p:notesMasterIdLst>
  <p:sldIdLst>
    <p:sldId id="614" r:id="rId2"/>
    <p:sldId id="615" r:id="rId3"/>
    <p:sldId id="2142532562" r:id="rId4"/>
    <p:sldId id="2142532566" r:id="rId5"/>
    <p:sldId id="2142532565" r:id="rId6"/>
    <p:sldId id="623" r:id="rId7"/>
    <p:sldId id="612" r:id="rId8"/>
    <p:sldId id="618" r:id="rId9"/>
    <p:sldId id="621" r:id="rId10"/>
    <p:sldId id="2142532573" r:id="rId11"/>
    <p:sldId id="2134804218" r:id="rId12"/>
    <p:sldId id="2142532576" r:id="rId13"/>
    <p:sldId id="611" r:id="rId14"/>
    <p:sldId id="2134804219" r:id="rId15"/>
    <p:sldId id="2134804221" r:id="rId16"/>
    <p:sldId id="2134804222" r:id="rId17"/>
    <p:sldId id="2142532575" r:id="rId18"/>
    <p:sldId id="2142532574" r:id="rId19"/>
    <p:sldId id="2134804225" r:id="rId20"/>
    <p:sldId id="474" r:id="rId21"/>
    <p:sldId id="472" r:id="rId22"/>
    <p:sldId id="476" r:id="rId23"/>
    <p:sldId id="2134804227" r:id="rId24"/>
    <p:sldId id="2134804228" r:id="rId25"/>
    <p:sldId id="637" r:id="rId26"/>
    <p:sldId id="636" r:id="rId27"/>
    <p:sldId id="638" r:id="rId28"/>
    <p:sldId id="639" r:id="rId29"/>
    <p:sldId id="640" r:id="rId30"/>
    <p:sldId id="2142532577" r:id="rId31"/>
    <p:sldId id="475" r:id="rId32"/>
    <p:sldId id="630" r:id="rId33"/>
    <p:sldId id="631" r:id="rId34"/>
    <p:sldId id="633" r:id="rId35"/>
    <p:sldId id="2142532578" r:id="rId36"/>
    <p:sldId id="2134804230" r:id="rId37"/>
    <p:sldId id="642" r:id="rId38"/>
    <p:sldId id="2134804231" r:id="rId39"/>
    <p:sldId id="643" r:id="rId40"/>
    <p:sldId id="478" r:id="rId41"/>
    <p:sldId id="644" r:id="rId42"/>
    <p:sldId id="2134804229" r:id="rId43"/>
    <p:sldId id="645" r:id="rId44"/>
    <p:sldId id="647" r:id="rId45"/>
    <p:sldId id="646" r:id="rId46"/>
    <p:sldId id="648" r:id="rId47"/>
    <p:sldId id="649" r:id="rId48"/>
    <p:sldId id="651" r:id="rId49"/>
    <p:sldId id="548" r:id="rId50"/>
    <p:sldId id="659" r:id="rId51"/>
    <p:sldId id="2134804232" r:id="rId52"/>
    <p:sldId id="2134804233" r:id="rId53"/>
    <p:sldId id="2134804234" r:id="rId54"/>
    <p:sldId id="2142532568" r:id="rId55"/>
    <p:sldId id="2142532569" r:id="rId56"/>
    <p:sldId id="2134804235" r:id="rId57"/>
    <p:sldId id="2134804236" r:id="rId58"/>
    <p:sldId id="2134804237" r:id="rId59"/>
    <p:sldId id="2134804238" r:id="rId60"/>
    <p:sldId id="2134804239" r:id="rId61"/>
    <p:sldId id="2134804240" r:id="rId62"/>
    <p:sldId id="632" r:id="rId63"/>
    <p:sldId id="667" r:id="rId64"/>
    <p:sldId id="2142532572" r:id="rId65"/>
    <p:sldId id="670" r:id="rId66"/>
    <p:sldId id="669" r:id="rId67"/>
    <p:sldId id="2134804241" r:id="rId68"/>
    <p:sldId id="587" r:id="rId69"/>
    <p:sldId id="672" r:id="rId70"/>
    <p:sldId id="675" r:id="rId71"/>
    <p:sldId id="589" r:id="rId72"/>
    <p:sldId id="2134804211" r:id="rId73"/>
    <p:sldId id="590" r:id="rId74"/>
    <p:sldId id="597" r:id="rId75"/>
    <p:sldId id="603" r:id="rId76"/>
    <p:sldId id="680" r:id="rId77"/>
    <p:sldId id="2134804212" r:id="rId78"/>
    <p:sldId id="2134804179" r:id="rId79"/>
    <p:sldId id="2134804180" r:id="rId80"/>
    <p:sldId id="2134804201" r:id="rId81"/>
    <p:sldId id="2134804181" r:id="rId82"/>
    <p:sldId id="2134804204" r:id="rId83"/>
    <p:sldId id="2134804206" r:id="rId84"/>
    <p:sldId id="2134804195" r:id="rId85"/>
    <p:sldId id="2134804182" r:id="rId86"/>
    <p:sldId id="2134804176" r:id="rId87"/>
    <p:sldId id="2134804183" r:id="rId88"/>
    <p:sldId id="2134804178" r:id="rId89"/>
    <p:sldId id="2134804184" r:id="rId90"/>
    <p:sldId id="2134804185" r:id="rId91"/>
    <p:sldId id="2134804186" r:id="rId92"/>
    <p:sldId id="2134804210" r:id="rId93"/>
    <p:sldId id="2134804187" r:id="rId94"/>
    <p:sldId id="2134804188" r:id="rId95"/>
    <p:sldId id="610" r:id="rId96"/>
    <p:sldId id="2134804214" r:id="rId97"/>
    <p:sldId id="735" r:id="rId98"/>
    <p:sldId id="736" r:id="rId99"/>
    <p:sldId id="737" r:id="rId100"/>
    <p:sldId id="738" r:id="rId101"/>
    <p:sldId id="2134804216" r:id="rId102"/>
    <p:sldId id="2134804217" r:id="rId103"/>
    <p:sldId id="2142532567" r:id="rId104"/>
    <p:sldId id="739" r:id="rId105"/>
    <p:sldId id="2134804215" r:id="rId10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0" id="{E7E66D67-28FD-CD49-920F-CFB00EEC48B3}">
          <p14:sldIdLst>
            <p14:sldId id="614"/>
            <p14:sldId id="615"/>
            <p14:sldId id="2142532562"/>
            <p14:sldId id="2142532566"/>
            <p14:sldId id="2142532565"/>
          </p14:sldIdLst>
        </p14:section>
        <p14:section name="Part 1" id="{4BCB718E-73BD-B24C-8C8D-6074758DE110}">
          <p14:sldIdLst>
            <p14:sldId id="623"/>
            <p14:sldId id="612"/>
            <p14:sldId id="618"/>
            <p14:sldId id="621"/>
            <p14:sldId id="2142532573"/>
            <p14:sldId id="2134804218"/>
            <p14:sldId id="2142532576"/>
          </p14:sldIdLst>
        </p14:section>
        <p14:section name="Part 2" id="{8CB55CDB-9DB7-1A44-B396-788268C86A4B}">
          <p14:sldIdLst>
            <p14:sldId id="611"/>
            <p14:sldId id="2134804219"/>
            <p14:sldId id="2134804221"/>
            <p14:sldId id="2134804222"/>
            <p14:sldId id="2142532575"/>
            <p14:sldId id="2142532574"/>
            <p14:sldId id="2134804225"/>
            <p14:sldId id="474"/>
            <p14:sldId id="472"/>
            <p14:sldId id="476"/>
            <p14:sldId id="2134804227"/>
            <p14:sldId id="2134804228"/>
            <p14:sldId id="637"/>
            <p14:sldId id="636"/>
            <p14:sldId id="638"/>
            <p14:sldId id="639"/>
            <p14:sldId id="640"/>
            <p14:sldId id="2142532577"/>
            <p14:sldId id="475"/>
            <p14:sldId id="630"/>
            <p14:sldId id="631"/>
            <p14:sldId id="633"/>
            <p14:sldId id="2142532578"/>
            <p14:sldId id="2134804230"/>
            <p14:sldId id="642"/>
            <p14:sldId id="2134804231"/>
            <p14:sldId id="643"/>
            <p14:sldId id="478"/>
            <p14:sldId id="644"/>
            <p14:sldId id="2134804229"/>
            <p14:sldId id="645"/>
            <p14:sldId id="647"/>
            <p14:sldId id="646"/>
            <p14:sldId id="648"/>
            <p14:sldId id="649"/>
            <p14:sldId id="651"/>
          </p14:sldIdLst>
        </p14:section>
        <p14:section name="Part 3" id="{F0F9D0A5-4D8E-2340-B51F-B735F555C16A}">
          <p14:sldIdLst>
            <p14:sldId id="548"/>
            <p14:sldId id="659"/>
            <p14:sldId id="2134804232"/>
            <p14:sldId id="2134804233"/>
            <p14:sldId id="2134804234"/>
            <p14:sldId id="2142532568"/>
            <p14:sldId id="2142532569"/>
            <p14:sldId id="2134804235"/>
            <p14:sldId id="2134804236"/>
            <p14:sldId id="2134804237"/>
            <p14:sldId id="2134804238"/>
            <p14:sldId id="2134804239"/>
            <p14:sldId id="2134804240"/>
            <p14:sldId id="632"/>
            <p14:sldId id="667"/>
            <p14:sldId id="2142532572"/>
            <p14:sldId id="670"/>
            <p14:sldId id="669"/>
            <p14:sldId id="2134804241"/>
            <p14:sldId id="587"/>
            <p14:sldId id="672"/>
            <p14:sldId id="675"/>
          </p14:sldIdLst>
        </p14:section>
        <p14:section name="Part 4" id="{5344C827-6B67-4649-80A1-A9AFF4EE1042}">
          <p14:sldIdLst>
            <p14:sldId id="589"/>
            <p14:sldId id="2134804211"/>
            <p14:sldId id="590"/>
            <p14:sldId id="597"/>
            <p14:sldId id="603"/>
            <p14:sldId id="680"/>
            <p14:sldId id="2134804212"/>
            <p14:sldId id="2134804179"/>
            <p14:sldId id="2134804180"/>
            <p14:sldId id="2134804201"/>
            <p14:sldId id="2134804181"/>
            <p14:sldId id="2134804204"/>
            <p14:sldId id="2134804206"/>
            <p14:sldId id="2134804195"/>
            <p14:sldId id="2134804182"/>
            <p14:sldId id="2134804176"/>
            <p14:sldId id="2134804183"/>
            <p14:sldId id="2134804178"/>
            <p14:sldId id="2134804184"/>
            <p14:sldId id="2134804185"/>
            <p14:sldId id="2134804186"/>
            <p14:sldId id="2134804210"/>
            <p14:sldId id="2134804187"/>
            <p14:sldId id="2134804188"/>
            <p14:sldId id="610"/>
          </p14:sldIdLst>
        </p14:section>
        <p14:section name="Part 5" id="{ADF4B45A-4EA5-2B4A-A956-FA46EF1CBA47}">
          <p14:sldIdLst>
            <p14:sldId id="2134804214"/>
            <p14:sldId id="735"/>
            <p14:sldId id="736"/>
            <p14:sldId id="737"/>
            <p14:sldId id="738"/>
            <p14:sldId id="2134804216"/>
            <p14:sldId id="2134804217"/>
            <p14:sldId id="2142532567"/>
            <p14:sldId id="739"/>
            <p14:sldId id="21348042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C82226"/>
    <a:srgbClr val="ED7D30"/>
    <a:srgbClr val="222561"/>
    <a:srgbClr val="00FDFF"/>
    <a:srgbClr val="BB532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2"/>
    <p:restoredTop sz="93925"/>
  </p:normalViewPr>
  <p:slideViewPr>
    <p:cSldViewPr snapToGrid="0" snapToObjects="1">
      <p:cViewPr varScale="1">
        <p:scale>
          <a:sx n="72" d="100"/>
          <a:sy n="72" d="100"/>
        </p:scale>
        <p:origin x="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8E6C5-C867-D946-969F-3F0A2A5D6B2C}" type="datetimeFigureOut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41A6-A470-D248-8FE6-47BBF9692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45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4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84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145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453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6576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3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72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83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7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68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0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3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6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9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7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85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31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28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3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53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6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86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42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9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60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44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01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87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6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09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30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92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1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1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3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12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4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3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06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2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618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926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0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85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17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65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24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85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太快</a:t>
            </a:r>
            <a:r>
              <a:rPr lang="zh-CN" altLang="en-US" dirty="0"/>
              <a:t>，介绍一下</a:t>
            </a:r>
            <a:r>
              <a:rPr lang="en-US" altLang="zh-CN" dirty="0"/>
              <a:t>beam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概念，扩展一下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32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太快</a:t>
            </a:r>
            <a:r>
              <a:rPr lang="zh-CN" altLang="en-US" dirty="0"/>
              <a:t>，介绍一下</a:t>
            </a:r>
            <a:r>
              <a:rPr lang="en-US" altLang="zh-CN" dirty="0"/>
              <a:t>beam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概念，扩展一下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18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279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926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4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2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8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425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59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873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</a:t>
            </a:r>
            <a:r>
              <a:rPr lang="en-US" dirty="0" err="1"/>
              <a:t>score的传递律和交换律要提一下,中间加一页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772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</a:t>
            </a:r>
            <a:r>
              <a:rPr lang="en-US" dirty="0" err="1"/>
              <a:t>score的传递律和交换律要提一下,中间加一页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4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636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41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128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858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96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070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57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51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2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0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075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733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769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851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021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Term问题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772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98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711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182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改成一句话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80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453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837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143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957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260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889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443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461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82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094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986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983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FC6D7-CCE9-F346-B681-FACAD97C9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C38DF8-41ED-B941-A544-9F5A169EE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45BF64-79A4-3344-AD8D-D8C2D72B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76BA-05A7-3B40-A9BD-EC698D16E83B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5C254A-EC91-984C-81C2-0A01CD54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98716-6FCF-A841-810E-ACDF9DA1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75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E42D6-E84F-2447-A73A-EF855A04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22F148-8C19-0644-9E4A-E8DD1AD89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50E967-BCE3-7642-83EA-83D2C06C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53B0-51DA-7140-85E4-1168BBE8A457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DE6AB-BD83-CF4F-9D78-BF5BB9C8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16DBA2-3819-EB44-9DC2-C81E2712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130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798D86-8FF8-5848-B0EC-7D908659E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D2EE78-E17B-674D-A1AE-9A23D8190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02B35-A732-1C48-A4BC-F6B37BEC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9113-27D0-DE45-9D3C-E4E80617CF32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B5733-5720-B144-9802-B9174F5B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0E687-25B4-B64F-B230-B0EAF9C5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436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5A49D-752E-3648-A765-67D2408F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EED59-DB1E-494A-8AB0-BB59F689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503604-83A8-2B45-810B-AF5B13E8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8A00-EB80-1340-AF01-2470A845F9D9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5F7344-54F0-204F-9F7B-25C1D163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58187A-9D44-1C4A-9581-01E66F61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74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4CEA8-E85D-5C42-8D31-76A64C43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A87BA-D645-794F-B922-470BDACE2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7E65F-54B2-F844-B296-A2103E63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DFA1-1577-7C46-8289-EB6AA481A005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198A53-742A-AD46-BB01-BC7D5D05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0D61A2-1A81-CB47-8EDF-64C91DAB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00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18E14-74C0-0145-9358-490D7DA1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8F8A14-4B7A-A444-8531-4BBCC8221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F8288-0EBD-594E-BD6F-D58A80218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75E3C3-1569-6C41-8057-36BE40D2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6EFC-50B9-4944-AEEA-F5A834B7C54E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5432A6-7E41-DF4F-8048-62DE33D4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9F66D0-55A3-ED4F-B5E0-620975A9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32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A802E-764A-0545-A2A3-137706F9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932FB-3887-DC4E-AC19-CBC86BB39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06B474-F873-EF48-8D1A-69C08794C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3955A4-B56E-F744-9C60-AC9F55D7E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A50281-6BCF-944E-B7F1-CF3B1ED30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2B99D8-1DD6-164E-AA79-22955280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5DF9B-BCA9-EA46-BB57-F8818FCE94F9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5CB99C-87C3-E348-86E9-CFB81EF0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C54734-C36F-A446-BE57-73E56781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2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6F4D3-F079-5A48-8398-F02FBBED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003664-87DB-EE4B-8AC4-CB83FBEA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E83A-D153-E344-998C-5C21F8A89438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69606C-07FB-C340-9110-F61D02667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0F74AA-9ACE-674A-8D65-9D0E28DD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3FBD479B-483C-CB47-92EA-187FA0FEBAB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1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0D4F1F-86A4-1540-A4CD-EAA7C09F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B5090-D400-504F-B1A1-08F3B85B2DF6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3AA67D-2DF8-7A44-961B-4F205125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DDECE-21D1-DC45-B991-EA1B8FE4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78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05744-A13C-5A4E-808A-CBAF8327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549BB-51DF-3B46-A9A4-21D2DF759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30850-8775-694E-8B93-1B7548FAB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384D09-BA26-1649-8D05-D50BE386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5EB9-7018-4541-A4E6-BF42B6977D44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44C22-42FA-E847-B344-6398C47F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950AC5-4719-0643-8D6D-442BACD2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83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1752C-EBCB-2741-B367-3DADDBA3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073691-2915-D946-BB1E-8A2E1F4B1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D0089B-1D66-FE40-A6B8-82011805D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2B2BDD-42E7-2145-B19F-19B9D0E0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5632-067E-864E-A347-637FEF92DB23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5F9CF-F9D6-CE49-8555-9EEB1912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80C616-04E1-4A49-A70C-E51EE876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7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56C492-811D-4E41-8385-4ECE2406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258C97-C647-5F4E-BB09-80409D5AD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A7CA2-3C47-104C-82CF-72790BAEA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CC6A0-FC25-804D-825D-915A8C8645A9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CE25B-0BD0-8445-8549-D3D2ADB10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0A585-F949-864C-ADDA-F9FD7717B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31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7.sv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5.jpe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https://redgitcard.github.io/redgitcard/Rong%20Zhu_files/rongzhu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8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4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1.png"/><Relationship Id="rId7" Type="http://schemas.openxmlformats.org/officeDocument/2006/relationships/image" Target="../media/image9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10" Type="http://schemas.openxmlformats.org/officeDocument/2006/relationships/image" Target="../media/image940.png"/><Relationship Id="rId9" Type="http://schemas.openxmlformats.org/officeDocument/2006/relationships/image" Target="../media/image9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8.png"/><Relationship Id="rId21" Type="http://schemas.openxmlformats.org/officeDocument/2006/relationships/image" Target="../media/image123.png"/><Relationship Id="rId7" Type="http://schemas.openxmlformats.org/officeDocument/2006/relationships/image" Target="../media/image106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7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16.png"/><Relationship Id="rId20" Type="http://schemas.openxmlformats.org/officeDocument/2006/relationships/image" Target="../media/image122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1.png"/><Relationship Id="rId24" Type="http://schemas.openxmlformats.org/officeDocument/2006/relationships/image" Target="../media/image126.png"/><Relationship Id="rId5" Type="http://schemas.openxmlformats.org/officeDocument/2006/relationships/image" Target="../media/image104.png"/><Relationship Id="rId15" Type="http://schemas.openxmlformats.org/officeDocument/2006/relationships/image" Target="../media/image115.png"/><Relationship Id="rId23" Type="http://schemas.openxmlformats.org/officeDocument/2006/relationships/image" Target="../media/image125.png"/><Relationship Id="rId28" Type="http://schemas.openxmlformats.org/officeDocument/2006/relationships/image" Target="../media/image131.png"/><Relationship Id="rId10" Type="http://schemas.openxmlformats.org/officeDocument/2006/relationships/image" Target="../media/image109.png"/><Relationship Id="rId19" Type="http://schemas.openxmlformats.org/officeDocument/2006/relationships/image" Target="../media/image119.png"/><Relationship Id="rId31" Type="http://schemas.openxmlformats.org/officeDocument/2006/relationships/image" Target="../media/image134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microsoft.com/office/2007/relationships/hdphoto" Target="../media/hdphoto5.wdp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jpeg"/><Relationship Id="rId5" Type="http://schemas.microsoft.com/office/2007/relationships/hdphoto" Target="../media/hdphoto6.wdp"/><Relationship Id="rId4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jpeg"/><Relationship Id="rId5" Type="http://schemas.microsoft.com/office/2007/relationships/hdphoto" Target="../media/hdphoto6.wdp"/><Relationship Id="rId4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1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98.png"/><Relationship Id="rId4" Type="http://schemas.openxmlformats.org/officeDocument/2006/relationships/image" Target="../media/image10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microsoft.com/office/2007/relationships/hdphoto" Target="../media/hdphoto9.wdp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microsoft.com/office/2007/relationships/hdphoto" Target="../media/hdphoto8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pilotscope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5.jpe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GMOD Santiago, Chile, 2024">
            <a:extLst>
              <a:ext uri="{FF2B5EF4-FFF2-40B4-BE49-F238E27FC236}">
                <a16:creationId xmlns:a16="http://schemas.microsoft.com/office/drawing/2014/main" id="{6416A546-043C-B3F7-B44A-1CEE22BB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658"/>
            <a:ext cx="2140814" cy="21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49" y="1452169"/>
            <a:ext cx="10156520" cy="21954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Learned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Query Optimizer: What is New </a:t>
            </a:r>
            <a:b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</a:b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and What is Next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FEA42E8-157E-414D-B7FD-25FA5FAE06A7}"/>
              </a:ext>
            </a:extLst>
          </p:cNvPr>
          <p:cNvSpPr txBox="1">
            <a:spLocks/>
          </p:cNvSpPr>
          <p:nvPr/>
        </p:nvSpPr>
        <p:spPr>
          <a:xfrm>
            <a:off x="1280805" y="3012555"/>
            <a:ext cx="94242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Rong Zhu, Lianggui Weng, Bolin Ding, </a:t>
            </a:r>
            <a:r>
              <a:rPr lang="en-US" sz="28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Jingren</a:t>
            </a:r>
            <a:r>
              <a:rPr 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Zhou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148BB8-6C8C-3449-91DA-A854B37B7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1" b="38050"/>
          <a:stretch/>
        </p:blipFill>
        <p:spPr bwMode="auto">
          <a:xfrm>
            <a:off x="2022726" y="5645608"/>
            <a:ext cx="2021793" cy="8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3A44332-7BC2-AE47-A7F6-7D0D19E98E51}"/>
              </a:ext>
            </a:extLst>
          </p:cNvPr>
          <p:cNvSpPr/>
          <p:nvPr/>
        </p:nvSpPr>
        <p:spPr>
          <a:xfrm>
            <a:off x="2140815" y="1373428"/>
            <a:ext cx="100440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7876AB-3ECD-344B-B7DC-56B8C2423DB5}"/>
              </a:ext>
            </a:extLst>
          </p:cNvPr>
          <p:cNvSpPr/>
          <p:nvPr/>
        </p:nvSpPr>
        <p:spPr>
          <a:xfrm>
            <a:off x="10119758" y="688764"/>
            <a:ext cx="2133630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" altLang="zh-CN" sz="4000" b="1" dirty="0">
                <a:ln/>
                <a:solidFill>
                  <a:srgbClr val="0070C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Tutorial</a:t>
            </a:r>
            <a:endParaRPr lang="zh-CN" altLang="en-US" sz="4000" b="1" dirty="0">
              <a:ln/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644C1A-C6C7-F5AC-3578-DC5CF93CF4FA}"/>
              </a:ext>
            </a:extLst>
          </p:cNvPr>
          <p:cNvGrpSpPr/>
          <p:nvPr/>
        </p:nvGrpSpPr>
        <p:grpSpPr>
          <a:xfrm>
            <a:off x="7375990" y="5850938"/>
            <a:ext cx="1990715" cy="628650"/>
            <a:chOff x="2084614" y="5862404"/>
            <a:chExt cx="1990715" cy="62865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E407A49-912C-7CA4-1CC0-27841939B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75"/>
            <a:stretch/>
          </p:blipFill>
          <p:spPr bwMode="auto">
            <a:xfrm>
              <a:off x="2084614" y="5862404"/>
              <a:ext cx="751464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F74FF140-6A1C-95D1-D347-9A39D19B3171}"/>
                </a:ext>
              </a:extLst>
            </p:cNvPr>
            <p:cNvSpPr txBox="1"/>
            <p:nvPr/>
          </p:nvSpPr>
          <p:spPr>
            <a:xfrm>
              <a:off x="2718034" y="5939503"/>
              <a:ext cx="1357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TONGYI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5710676-6695-2B03-30C1-820BBF28C99D}"/>
              </a:ext>
            </a:extLst>
          </p:cNvPr>
          <p:cNvSpPr txBox="1"/>
          <p:nvPr/>
        </p:nvSpPr>
        <p:spPr>
          <a:xfrm>
            <a:off x="3033623" y="4246781"/>
            <a:ext cx="61247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Institute for Intelligent Computing</a:t>
            </a:r>
          </a:p>
          <a:p>
            <a:pPr algn="ctr"/>
            <a:endParaRPr lang="en-US" altLang="zh-CN" sz="1200" dirty="0">
              <a:solidFill>
                <a:srgbClr val="0070C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63C35-BA97-4541-0739-62B20ECAC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585" y="5850938"/>
            <a:ext cx="2943230" cy="74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8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a Pioneer in AI4DB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Learned query optimizer: possibilities and opportunities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68F526C-5C3C-4C78-5CBB-81478567F2E2}"/>
              </a:ext>
            </a:extLst>
          </p:cNvPr>
          <p:cNvSpPr txBox="1">
            <a:spLocks/>
          </p:cNvSpPr>
          <p:nvPr/>
        </p:nvSpPr>
        <p:spPr>
          <a:xfrm>
            <a:off x="3747214" y="6071847"/>
            <a:ext cx="5217882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Parts in Query Optimizer</a:t>
            </a:r>
            <a:endParaRPr lang="zh-CN" altLang="en-US" sz="20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7EC22-047D-34E6-D3C3-A0509A54C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10" y="6204531"/>
            <a:ext cx="215900" cy="43180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4ABB2FC-BB55-9670-8F6E-D02E75F8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176472-D52F-4AFC-9805-DB00FF93F979}"/>
              </a:ext>
            </a:extLst>
          </p:cNvPr>
          <p:cNvGrpSpPr/>
          <p:nvPr/>
        </p:nvGrpSpPr>
        <p:grpSpPr>
          <a:xfrm>
            <a:off x="1875740" y="2230401"/>
            <a:ext cx="8440519" cy="3818113"/>
            <a:chOff x="1520340" y="1303972"/>
            <a:chExt cx="8440519" cy="381811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D6A6F49-0890-497F-A71A-26DA9AD6B8F0}"/>
                </a:ext>
              </a:extLst>
            </p:cNvPr>
            <p:cNvSpPr/>
            <p:nvPr/>
          </p:nvSpPr>
          <p:spPr>
            <a:xfrm>
              <a:off x="6343043" y="4546919"/>
              <a:ext cx="880928" cy="497398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07CF72F-B351-4D00-B7FC-A71635B93100}"/>
                </a:ext>
              </a:extLst>
            </p:cNvPr>
            <p:cNvSpPr/>
            <p:nvPr/>
          </p:nvSpPr>
          <p:spPr>
            <a:xfrm>
              <a:off x="4859788" y="2505350"/>
              <a:ext cx="1161672" cy="1214415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A0F42A-435D-4046-B060-E60668E0CBFC}"/>
                </a:ext>
              </a:extLst>
            </p:cNvPr>
            <p:cNvSpPr/>
            <p:nvPr/>
          </p:nvSpPr>
          <p:spPr>
            <a:xfrm>
              <a:off x="6592865" y="2247815"/>
              <a:ext cx="1611185" cy="1279443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7F03E47-D67A-4C8E-9302-459EA8515306}"/>
                </a:ext>
              </a:extLst>
            </p:cNvPr>
            <p:cNvSpPr/>
            <p:nvPr/>
          </p:nvSpPr>
          <p:spPr>
            <a:xfrm>
              <a:off x="3433102" y="1365206"/>
              <a:ext cx="2682117" cy="1033595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BD0107B-FECE-4A69-A46A-3F54BD0591A6}"/>
                </a:ext>
              </a:extLst>
            </p:cNvPr>
            <p:cNvSpPr/>
            <p:nvPr/>
          </p:nvSpPr>
          <p:spPr>
            <a:xfrm>
              <a:off x="1571091" y="1349299"/>
              <a:ext cx="4542839" cy="3333818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C341240-CA78-459E-8C83-E467A16BE0CE}"/>
                    </a:ext>
                  </a:extLst>
                </p:cNvPr>
                <p:cNvSpPr txBox="1"/>
                <p:nvPr/>
              </p:nvSpPr>
              <p:spPr>
                <a:xfrm>
                  <a:off x="1744131" y="1554005"/>
                  <a:ext cx="151593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Cost Model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cost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0F27F2E-D40A-4C2F-8E8D-368DAF207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4131" y="1554005"/>
                  <a:ext cx="1515933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5660"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0B14092-26F8-4510-AD95-617A4DE8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966" y="1566604"/>
              <a:ext cx="621135" cy="62113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9A35A8B-38E9-42C7-9398-E2B1F4C920A4}"/>
                </a:ext>
              </a:extLst>
            </p:cNvPr>
            <p:cNvSpPr txBox="1"/>
            <p:nvPr/>
          </p:nvSpPr>
          <p:spPr>
            <a:xfrm>
              <a:off x="5001377" y="3141539"/>
              <a:ext cx="954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055B55-1DB2-4255-BD46-F76F745B4D7E}"/>
                </a:ext>
              </a:extLst>
            </p:cNvPr>
            <p:cNvSpPr/>
            <p:nvPr/>
          </p:nvSpPr>
          <p:spPr>
            <a:xfrm>
              <a:off x="3433103" y="2505350"/>
              <a:ext cx="2588357" cy="2055608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DECDB57-04BB-4A09-9388-5B579189353F}"/>
                    </a:ext>
                  </a:extLst>
                </p:cNvPr>
                <p:cNvSpPr txBox="1"/>
                <p:nvPr/>
              </p:nvSpPr>
              <p:spPr>
                <a:xfrm>
                  <a:off x="3417980" y="3084385"/>
                  <a:ext cx="147890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Cardinality Estimator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A5EBA0-2C6F-4393-9F3A-FBA41AB64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980" y="3084385"/>
                  <a:ext cx="1478908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974" r="-1240" b="-52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2BC0101-AFF5-4602-B807-3DEAF9DA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967" y="2583810"/>
              <a:ext cx="621135" cy="621135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9C86F24-3442-48CB-A57E-6CDC5FC6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517" y="3738426"/>
              <a:ext cx="621135" cy="621135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F1800E8-9C68-457D-914B-6314736E73CA}"/>
                </a:ext>
              </a:extLst>
            </p:cNvPr>
            <p:cNvCxnSpPr>
              <a:cxnSpLocks/>
            </p:cNvCxnSpPr>
            <p:nvPr/>
          </p:nvCxnSpPr>
          <p:spPr>
            <a:xfrm>
              <a:off x="4857678" y="2505350"/>
              <a:ext cx="0" cy="2055608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C7FD698-1C3D-4F3E-8483-9D521DE3A000}"/>
                </a:ext>
              </a:extLst>
            </p:cNvPr>
            <p:cNvCxnSpPr>
              <a:cxnSpLocks/>
            </p:cNvCxnSpPr>
            <p:nvPr/>
          </p:nvCxnSpPr>
          <p:spPr>
            <a:xfrm>
              <a:off x="4857678" y="3719772"/>
              <a:ext cx="1163782" cy="0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CB210A-D416-45F7-B735-EFB357CDC95B}"/>
                </a:ext>
              </a:extLst>
            </p:cNvPr>
            <p:cNvSpPr txBox="1"/>
            <p:nvPr/>
          </p:nvSpPr>
          <p:spPr>
            <a:xfrm>
              <a:off x="4962539" y="4238014"/>
              <a:ext cx="103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sketches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DB3662F-9733-4540-A23C-CFA2B96D58B1}"/>
                </a:ext>
              </a:extLst>
            </p:cNvPr>
            <p:cNvCxnSpPr/>
            <p:nvPr/>
          </p:nvCxnSpPr>
          <p:spPr>
            <a:xfrm flipH="1">
              <a:off x="1571091" y="2386727"/>
              <a:ext cx="4542839" cy="0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1859130-A520-4BB4-96E8-C3927A785E16}"/>
                </a:ext>
              </a:extLst>
            </p:cNvPr>
            <p:cNvSpPr txBox="1"/>
            <p:nvPr/>
          </p:nvSpPr>
          <p:spPr>
            <a:xfrm>
              <a:off x="3677348" y="1590119"/>
              <a:ext cx="15159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learned cost model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D7E59C8-E743-42DB-BF0E-822951735F5A}"/>
                </a:ext>
              </a:extLst>
            </p:cNvPr>
            <p:cNvCxnSpPr/>
            <p:nvPr/>
          </p:nvCxnSpPr>
          <p:spPr>
            <a:xfrm>
              <a:off x="3433103" y="1349299"/>
              <a:ext cx="0" cy="1037428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81E96C-A46B-4D49-BB0F-F0DD386C0632}"/>
                </a:ext>
              </a:extLst>
            </p:cNvPr>
            <p:cNvSpPr txBox="1"/>
            <p:nvPr/>
          </p:nvSpPr>
          <p:spPr>
            <a:xfrm>
              <a:off x="1520340" y="3084385"/>
              <a:ext cx="1873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formulas and constant numbers</a:t>
              </a:r>
            </a:p>
          </p:txBody>
        </p:sp>
        <p:pic>
          <p:nvPicPr>
            <p:cNvPr id="78" name="Graphic 77" descr="Database with solid fill">
              <a:extLst>
                <a:ext uri="{FF2B5EF4-FFF2-40B4-BE49-F238E27FC236}">
                  <a16:creationId xmlns:a16="http://schemas.microsoft.com/office/drawing/2014/main" id="{44F0FC66-8E97-48FE-993F-908EF87BF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433" y="1612730"/>
              <a:ext cx="434227" cy="43422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2E3ACD-0352-486D-B10D-A7FDD8D245A8}"/>
                </a:ext>
              </a:extLst>
            </p:cNvPr>
            <p:cNvSpPr txBox="1"/>
            <p:nvPr/>
          </p:nvSpPr>
          <p:spPr>
            <a:xfrm>
              <a:off x="8068031" y="1303972"/>
              <a:ext cx="1515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A43E7D-0C33-425E-99A7-09A7FEEA509D}"/>
                </a:ext>
              </a:extLst>
            </p:cNvPr>
            <p:cNvSpPr txBox="1"/>
            <p:nvPr/>
          </p:nvSpPr>
          <p:spPr>
            <a:xfrm>
              <a:off x="6273134" y="1303972"/>
              <a:ext cx="1515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B15CE2-FA77-4581-95AE-992682753C6A}"/>
                </a:ext>
              </a:extLst>
            </p:cNvPr>
            <p:cNvSpPr/>
            <p:nvPr/>
          </p:nvSpPr>
          <p:spPr>
            <a:xfrm>
              <a:off x="6592402" y="2245815"/>
              <a:ext cx="3313450" cy="2112731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0860F3A-83FE-414B-9441-C49BDC67D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638" y="2294408"/>
              <a:ext cx="708890" cy="70889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EDFEA3-C152-44C7-A72B-AEA6301E3EFE}"/>
                </a:ext>
              </a:extLst>
            </p:cNvPr>
            <p:cNvSpPr txBox="1"/>
            <p:nvPr/>
          </p:nvSpPr>
          <p:spPr>
            <a:xfrm>
              <a:off x="6688117" y="2923821"/>
              <a:ext cx="15159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learned search policy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E82237A-9F2A-4784-96DE-796A0BEFC7F5}"/>
                </a:ext>
              </a:extLst>
            </p:cNvPr>
            <p:cNvSpPr txBox="1"/>
            <p:nvPr/>
          </p:nvSpPr>
          <p:spPr>
            <a:xfrm>
              <a:off x="6640260" y="3617231"/>
              <a:ext cx="16116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cost-based search algorithm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6DCF39F-DE8E-4927-8A45-95391F18B66F}"/>
                </a:ext>
              </a:extLst>
            </p:cNvPr>
            <p:cNvSpPr txBox="1"/>
            <p:nvPr/>
          </p:nvSpPr>
          <p:spPr>
            <a:xfrm>
              <a:off x="8251906" y="2893042"/>
              <a:ext cx="1515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Plan Enumerator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3295659-C469-41B4-AB93-983A2FF57058}"/>
                </a:ext>
              </a:extLst>
            </p:cNvPr>
            <p:cNvCxnSpPr>
              <a:cxnSpLocks/>
            </p:cNvCxnSpPr>
            <p:nvPr/>
          </p:nvCxnSpPr>
          <p:spPr>
            <a:xfrm>
              <a:off x="6592402" y="3527258"/>
              <a:ext cx="1611648" cy="0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021AC31-33D7-4D21-A3D6-07C8B1C7820D}"/>
                </a:ext>
              </a:extLst>
            </p:cNvPr>
            <p:cNvCxnSpPr>
              <a:cxnSpLocks/>
            </p:cNvCxnSpPr>
            <p:nvPr/>
          </p:nvCxnSpPr>
          <p:spPr>
            <a:xfrm>
              <a:off x="8204050" y="2266149"/>
              <a:ext cx="0" cy="2055608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244B49E-6740-4FAB-8AFA-CAAE4C5665FE}"/>
                </a:ext>
              </a:extLst>
            </p:cNvPr>
            <p:cNvSpPr txBox="1"/>
            <p:nvPr/>
          </p:nvSpPr>
          <p:spPr>
            <a:xfrm>
              <a:off x="8696898" y="4475754"/>
              <a:ext cx="1263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Plan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5FF8164-E05D-471E-B872-B0A560711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358" y="4572148"/>
              <a:ext cx="497399" cy="49739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739019F-DB6F-4E9C-8F5F-6D3CB2F4F029}"/>
                </a:ext>
              </a:extLst>
            </p:cNvPr>
            <p:cNvSpPr txBox="1"/>
            <p:nvPr/>
          </p:nvSpPr>
          <p:spPr>
            <a:xfrm>
              <a:off x="6254765" y="4499509"/>
              <a:ext cx="10687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statistics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CDA0A5A-BAD4-4450-836C-2F76A93953B5}"/>
                </a:ext>
              </a:extLst>
            </p:cNvPr>
            <p:cNvSpPr/>
            <p:nvPr/>
          </p:nvSpPr>
          <p:spPr>
            <a:xfrm>
              <a:off x="6345952" y="4546918"/>
              <a:ext cx="886171" cy="512642"/>
            </a:xfrm>
            <a:prstGeom prst="rect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12C348-3B66-495F-9594-31664538E4B7}"/>
                </a:ext>
              </a:extLst>
            </p:cNvPr>
            <p:cNvCxnSpPr/>
            <p:nvPr/>
          </p:nvCxnSpPr>
          <p:spPr>
            <a:xfrm flipV="1">
              <a:off x="6345952" y="1969726"/>
              <a:ext cx="0" cy="2577192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DE5FC01-150A-4D7A-9C8D-2DE14EC83F8B}"/>
                </a:ext>
              </a:extLst>
            </p:cNvPr>
            <p:cNvCxnSpPr/>
            <p:nvPr/>
          </p:nvCxnSpPr>
          <p:spPr>
            <a:xfrm flipH="1">
              <a:off x="5789101" y="1969726"/>
              <a:ext cx="55685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4F36CA0-7BDD-4FAD-A74B-FEB2E2A0D05A}"/>
                </a:ext>
              </a:extLst>
            </p:cNvPr>
            <p:cNvCxnSpPr/>
            <p:nvPr/>
          </p:nvCxnSpPr>
          <p:spPr>
            <a:xfrm>
              <a:off x="6345952" y="2823411"/>
              <a:ext cx="74568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546E6D4-C2A8-4F1D-ABFB-FD4E0ED85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9103" y="3016208"/>
              <a:ext cx="556849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6" name="Arrow: Right 95">
              <a:extLst>
                <a:ext uri="{FF2B5EF4-FFF2-40B4-BE49-F238E27FC236}">
                  <a16:creationId xmlns:a16="http://schemas.microsoft.com/office/drawing/2014/main" id="{EC6C588B-33F9-49B1-9968-7A87F245B514}"/>
                </a:ext>
              </a:extLst>
            </p:cNvPr>
            <p:cNvSpPr/>
            <p:nvPr/>
          </p:nvSpPr>
          <p:spPr>
            <a:xfrm rot="10800000">
              <a:off x="6124625" y="1661515"/>
              <a:ext cx="745685" cy="182880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Arrow: Left-Right 96">
              <a:extLst>
                <a:ext uri="{FF2B5EF4-FFF2-40B4-BE49-F238E27FC236}">
                  <a16:creationId xmlns:a16="http://schemas.microsoft.com/office/drawing/2014/main" id="{FEE21AE7-5E93-46AF-8ECF-CB5565FC93D5}"/>
                </a:ext>
              </a:extLst>
            </p:cNvPr>
            <p:cNvSpPr/>
            <p:nvPr/>
          </p:nvSpPr>
          <p:spPr>
            <a:xfrm>
              <a:off x="6133151" y="3320810"/>
              <a:ext cx="459251" cy="182880"/>
            </a:xfrm>
            <a:prstGeom prst="left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Arrow: Right 97">
              <a:extLst>
                <a:ext uri="{FF2B5EF4-FFF2-40B4-BE49-F238E27FC236}">
                  <a16:creationId xmlns:a16="http://schemas.microsoft.com/office/drawing/2014/main" id="{6AC26E8E-E77A-48FD-AC62-7D6FE77DFFB1}"/>
                </a:ext>
              </a:extLst>
            </p:cNvPr>
            <p:cNvSpPr/>
            <p:nvPr/>
          </p:nvSpPr>
          <p:spPr>
            <a:xfrm rot="5400000">
              <a:off x="8549847" y="1859278"/>
              <a:ext cx="586936" cy="182880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24F26BE5-45A2-427D-81CB-658CEEB7FF59}"/>
                </a:ext>
              </a:extLst>
            </p:cNvPr>
            <p:cNvSpPr/>
            <p:nvPr/>
          </p:nvSpPr>
          <p:spPr>
            <a:xfrm rot="5400000">
              <a:off x="6919050" y="2048376"/>
              <a:ext cx="208738" cy="182880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5490C19E-DEA2-4E96-B7F7-85164DADA7A1}"/>
                </a:ext>
              </a:extLst>
            </p:cNvPr>
            <p:cNvSpPr/>
            <p:nvPr/>
          </p:nvSpPr>
          <p:spPr>
            <a:xfrm rot="10800000">
              <a:off x="8411849" y="4703032"/>
              <a:ext cx="370949" cy="191774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Arrow: Right 100">
              <a:extLst>
                <a:ext uri="{FF2B5EF4-FFF2-40B4-BE49-F238E27FC236}">
                  <a16:creationId xmlns:a16="http://schemas.microsoft.com/office/drawing/2014/main" id="{2EC1D4F7-9FFE-44C3-8B65-D97AA9BBF880}"/>
                </a:ext>
              </a:extLst>
            </p:cNvPr>
            <p:cNvSpPr/>
            <p:nvPr/>
          </p:nvSpPr>
          <p:spPr>
            <a:xfrm rot="5400000">
              <a:off x="9222081" y="4381322"/>
              <a:ext cx="213600" cy="168052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EB78674-A01B-4785-AB95-653DA7C0A20D}"/>
                </a:ext>
              </a:extLst>
            </p:cNvPr>
            <p:cNvSpPr txBox="1"/>
            <p:nvPr/>
          </p:nvSpPr>
          <p:spPr>
            <a:xfrm>
              <a:off x="7180207" y="4400501"/>
              <a:ext cx="1023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engine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D5B76A-0360-48F8-AF52-0A14B67B4F54}"/>
                </a:ext>
              </a:extLst>
            </p:cNvPr>
            <p:cNvSpPr txBox="1"/>
            <p:nvPr/>
          </p:nvSpPr>
          <p:spPr>
            <a:xfrm>
              <a:off x="3150865" y="31767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9394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366416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Opportunity I: cardinality estimation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Fusion of data-driven and query-driven methods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Adaptive and general methods: different data, workloads, OLAP/OLTP, …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Pretrained cross-database model is possible routine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One model generally appliable to different databases/settings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Very friendly to deploy and apply</a:t>
            </a: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4563FDF-69FB-EB33-BD9A-4239C79D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99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Opportunity II: optimize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cardinality (cost) estimation with others tasks together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Complex relations of knob/index/… to query optimizer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1 + 1 &gt; 2, towards a more powerful query optimizer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2F28892-DB39-D350-427A-9F556DB5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9408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4"/>
            <a:ext cx="11249051" cy="472401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Opportunity III: LLMs and learned query optimizer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LLMs could help</a:t>
            </a:r>
          </a:p>
          <a:p>
            <a:pPr marL="857250" lvl="3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Text2SQL</a:t>
            </a:r>
          </a:p>
          <a:p>
            <a:pPr marL="857250" lvl="3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Query Rewriter</a:t>
            </a:r>
          </a:p>
          <a:p>
            <a:pPr marL="857250" lvl="3">
              <a:spcBef>
                <a:spcPts val="750"/>
              </a:spcBef>
              <a:buFont typeface="Wingdings" panose="05000000000000000000" pitchFamily="2" charset="2"/>
              <a:buChar char="q"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Can LLM help query plan generation?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How to fuse LLM with the information of data distributions?</a:t>
            </a:r>
          </a:p>
          <a:p>
            <a:pPr marL="857250" lvl="3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Interplay between large and small models </a:t>
            </a:r>
          </a:p>
          <a:p>
            <a:pPr marL="1200150" lvl="4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Combine LLM reasoning and data knowledge representations together</a:t>
            </a:r>
          </a:p>
          <a:p>
            <a:pPr marL="1200150" lvl="4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Efficiency and effectiveness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balance</a:t>
            </a: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4A7230F-721D-26BA-9DD2-E0E23117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1756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Examples that AI/LLMs Help a Lot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198863" y="1357196"/>
            <a:ext cx="11826882" cy="581946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Text-to-SQL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DataWorks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Copilot)</a:t>
            </a:r>
          </a:p>
          <a:p>
            <a:pPr marL="228594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AI-aided data manipulation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UniDM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)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Handling missing data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 transformation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Error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317DD-C7DF-E7D4-EF0B-F4B44B29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4" y="1282308"/>
            <a:ext cx="5257800" cy="2616532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3ECF5A8-2152-89D5-122B-12F8DC003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99" y="4147341"/>
            <a:ext cx="5769864" cy="20375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1A5A9388-C253-B4D5-699F-EBDAC473985C}"/>
              </a:ext>
            </a:extLst>
          </p:cNvPr>
          <p:cNvSpPr txBox="1"/>
          <p:nvPr/>
        </p:nvSpPr>
        <p:spPr>
          <a:xfrm>
            <a:off x="6161399" y="581552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[MLSys2024]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1A628-7683-7B70-1BAF-AAF12B4504E0}"/>
              </a:ext>
            </a:extLst>
          </p:cNvPr>
          <p:cNvSpPr txBox="1"/>
          <p:nvPr/>
        </p:nvSpPr>
        <p:spPr>
          <a:xfrm>
            <a:off x="680517" y="1775182"/>
            <a:ext cx="4964656" cy="21236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Prompt for LLM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Meta-data (table names, info, key-foreign key)</a:t>
            </a:r>
          </a:p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SQL examples to join the tables</a:t>
            </a:r>
          </a:p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(instruction, SQL) example pairs</a:t>
            </a:r>
          </a:p>
          <a:p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 Text-to-SQL instruction (user’s input)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(1)-(3)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hidden from the end user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is the user’s input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08830A0-8559-48B2-EE3D-007DD2AA2731}"/>
              </a:ext>
            </a:extLst>
          </p:cNvPr>
          <p:cNvSpPr txBox="1"/>
          <p:nvPr/>
        </p:nvSpPr>
        <p:spPr>
          <a:xfrm>
            <a:off x="4165281" y="352950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[VLDB2024]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87EE9BD-3CDE-1C33-726B-16CD39C7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186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249051" cy="511749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Opportunity IV: extend the techniques to more AI4DB or even DB4AI tasks beyond query optimizer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Index recommendation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View advisors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System diagnosis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…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From intelligent query optimizer to intelligent database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A24BC14-5B2D-1AF1-D599-7A5EB8B1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103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GMOD Santiago, Chile, 2024">
            <a:extLst>
              <a:ext uri="{FF2B5EF4-FFF2-40B4-BE49-F238E27FC236}">
                <a16:creationId xmlns:a16="http://schemas.microsoft.com/office/drawing/2014/main" id="{6416A546-043C-B3F7-B44A-1CEE22BB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658"/>
            <a:ext cx="2140814" cy="21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49" y="1452169"/>
            <a:ext cx="10156520" cy="21954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Learned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Query Optimizer: What is New </a:t>
            </a:r>
            <a:b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and What is Next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A44332-7BC2-AE47-A7F6-7D0D19E98E51}"/>
              </a:ext>
            </a:extLst>
          </p:cNvPr>
          <p:cNvSpPr/>
          <p:nvPr/>
        </p:nvSpPr>
        <p:spPr>
          <a:xfrm>
            <a:off x="2140815" y="1373428"/>
            <a:ext cx="100440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7876AB-3ECD-344B-B7DC-56B8C2423DB5}"/>
              </a:ext>
            </a:extLst>
          </p:cNvPr>
          <p:cNvSpPr/>
          <p:nvPr/>
        </p:nvSpPr>
        <p:spPr>
          <a:xfrm>
            <a:off x="10119758" y="688764"/>
            <a:ext cx="2133630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" altLang="zh-CN" sz="4000" b="1">
                <a:ln/>
                <a:solidFill>
                  <a:srgbClr val="0070C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Tutorial</a:t>
            </a:r>
            <a:endParaRPr lang="zh-CN" altLang="en-US" sz="4000" b="1" dirty="0">
              <a:ln/>
              <a:solidFill>
                <a:srgbClr val="0070C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9E5109-F342-6B02-53C0-F18F0A4AB640}"/>
              </a:ext>
            </a:extLst>
          </p:cNvPr>
          <p:cNvSpPr txBox="1">
            <a:spLocks/>
          </p:cNvSpPr>
          <p:nvPr/>
        </p:nvSpPr>
        <p:spPr>
          <a:xfrm>
            <a:off x="5066499" y="3237277"/>
            <a:ext cx="18002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 &amp; A</a:t>
            </a:r>
            <a:endParaRPr lang="en-US" sz="4000" dirty="0"/>
          </a:p>
        </p:txBody>
      </p:sp>
      <p:pic>
        <p:nvPicPr>
          <p:cNvPr id="6" name="Picture 2" descr="Let's Work Together updated their... - Let's Work Together">
            <a:extLst>
              <a:ext uri="{FF2B5EF4-FFF2-40B4-BE49-F238E27FC236}">
                <a16:creationId xmlns:a16="http://schemas.microsoft.com/office/drawing/2014/main" id="{8892EDBA-8761-E429-907C-6E837FC70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847" y="4862575"/>
            <a:ext cx="3227577" cy="147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B9D7F91-B2E4-E584-176B-9BFC0B56DEDB}"/>
              </a:ext>
            </a:extLst>
          </p:cNvPr>
          <p:cNvGrpSpPr/>
          <p:nvPr/>
        </p:nvGrpSpPr>
        <p:grpSpPr>
          <a:xfrm>
            <a:off x="5861159" y="4327717"/>
            <a:ext cx="6237299" cy="2547402"/>
            <a:chOff x="5670733" y="4728821"/>
            <a:chExt cx="6237299" cy="2547402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BCE602F-A0B3-9C88-6969-5617DE3B3894}"/>
                </a:ext>
              </a:extLst>
            </p:cNvPr>
            <p:cNvSpPr txBox="1"/>
            <p:nvPr/>
          </p:nvSpPr>
          <p:spPr>
            <a:xfrm>
              <a:off x="5670733" y="4728821"/>
              <a:ext cx="6237299" cy="25474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sz="2000" dirty="0">
                  <a:solidFill>
                    <a:srgbClr val="0432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red.zr@alibaba-inc.com</a:t>
              </a:r>
            </a:p>
            <a:p>
              <a:endParaRPr lang="en-US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sz="2000" dirty="0">
                  <a:solidFill>
                    <a:srgbClr val="0432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lianggui.wlg@alibaba-inc.com</a:t>
              </a:r>
            </a:p>
            <a:p>
              <a:endParaRPr lang="en-US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sz="2000" dirty="0">
                  <a:solidFill>
                    <a:srgbClr val="0432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bolin.ding@alibaba-inc.com</a:t>
              </a:r>
            </a:p>
            <a:p>
              <a:endParaRPr lang="en-US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sz="2000" dirty="0">
                  <a:solidFill>
                    <a:srgbClr val="0432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jingren.zhou@alibaba-inc.com</a:t>
              </a:r>
            </a:p>
            <a:p>
              <a:endParaRPr lang="en-US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4" name="Picture 4" descr="Apple, mail, email, envelope, inbox, message, send icon - Free download">
              <a:extLst>
                <a:ext uri="{FF2B5EF4-FFF2-40B4-BE49-F238E27FC236}">
                  <a16:creationId xmlns:a16="http://schemas.microsoft.com/office/drawing/2014/main" id="{5539A74A-09B4-5F1C-5BE1-BF44753FC0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5670733" y="5644061"/>
              <a:ext cx="829029" cy="82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138FFC8B-8B2E-DFE8-046F-FB62E994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06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Advances and Next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237755" y="224982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ED91CE-DDAA-634C-A1B3-8CB721C11B5F}"/>
              </a:ext>
            </a:extLst>
          </p:cNvPr>
          <p:cNvGrpSpPr/>
          <p:nvPr/>
        </p:nvGrpSpPr>
        <p:grpSpPr>
          <a:xfrm>
            <a:off x="1583692" y="2390795"/>
            <a:ext cx="11917202" cy="4263254"/>
            <a:chOff x="1726197" y="1650357"/>
            <a:chExt cx="11917202" cy="4263254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30EDC71-702A-754E-B0CC-C548D3F9080C}"/>
                </a:ext>
              </a:extLst>
            </p:cNvPr>
            <p:cNvSpPr txBox="1">
              <a:spLocks/>
            </p:cNvSpPr>
            <p:nvPr/>
          </p:nvSpPr>
          <p:spPr>
            <a:xfrm>
              <a:off x="8867911" y="2476441"/>
              <a:ext cx="4775488" cy="883871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System Deployment</a:t>
              </a: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DF3C7C6-7835-0440-B734-64D299D5EBAA}"/>
                </a:ext>
              </a:extLst>
            </p:cNvPr>
            <p:cNvCxnSpPr>
              <a:cxnSpLocks/>
            </p:cNvCxnSpPr>
            <p:nvPr/>
          </p:nvCxnSpPr>
          <p:spPr>
            <a:xfrm>
              <a:off x="5783962" y="4464580"/>
              <a:ext cx="6120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92C0C93D-5473-1C49-ADC2-5E61A87D59A8}"/>
                </a:ext>
              </a:extLst>
            </p:cNvPr>
            <p:cNvCxnSpPr>
              <a:cxnSpLocks/>
            </p:cNvCxnSpPr>
            <p:nvPr/>
          </p:nvCxnSpPr>
          <p:spPr>
            <a:xfrm>
              <a:off x="7346641" y="3828535"/>
              <a:ext cx="4536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5E1198C-7A20-C84C-ABB1-5BC9FB23D670}"/>
                </a:ext>
              </a:extLst>
            </p:cNvPr>
            <p:cNvCxnSpPr>
              <a:cxnSpLocks/>
            </p:cNvCxnSpPr>
            <p:nvPr/>
          </p:nvCxnSpPr>
          <p:spPr>
            <a:xfrm>
              <a:off x="8935928" y="3191320"/>
              <a:ext cx="2952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4DD6EC1E-6695-E34F-936D-8AB318D89DA1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62" y="5155644"/>
              <a:ext cx="7668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6" descr="Big data - Free networking icons">
              <a:extLst>
                <a:ext uri="{FF2B5EF4-FFF2-40B4-BE49-F238E27FC236}">
                  <a16:creationId xmlns:a16="http://schemas.microsoft.com/office/drawing/2014/main" id="{DA899D49-EE62-F34E-8635-6D656B7AC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2908" y="1650357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18842F7B-1F04-2D45-B1FE-FA78AEC8618E}"/>
                </a:ext>
              </a:extLst>
            </p:cNvPr>
            <p:cNvSpPr txBox="1">
              <a:spLocks/>
            </p:cNvSpPr>
            <p:nvPr/>
          </p:nvSpPr>
          <p:spPr>
            <a:xfrm>
              <a:off x="2654730" y="5198126"/>
              <a:ext cx="4319578" cy="596012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Existing Traditional Query Optimizer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87D36C84-917B-A544-9F31-E80D4D9FC4F2}"/>
                </a:ext>
              </a:extLst>
            </p:cNvPr>
            <p:cNvSpPr txBox="1">
              <a:spLocks/>
            </p:cNvSpPr>
            <p:nvPr/>
          </p:nvSpPr>
          <p:spPr>
            <a:xfrm>
              <a:off x="10064275" y="1650357"/>
              <a:ext cx="1913368" cy="868363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Intelligent Query Optimizer</a:t>
              </a:r>
              <a:endParaRPr lang="en-US" sz="1800">
                <a:solidFill>
                  <a:srgbClr val="002060"/>
                </a:solidFill>
              </a:endParaRPr>
            </a:p>
          </p:txBody>
        </p:sp>
        <p:pic>
          <p:nvPicPr>
            <p:cNvPr id="29" name="Picture 32" descr="Database Icons Set on White Background. Line... - Stock Illustration  [63889406] - PIXTA">
              <a:extLst>
                <a:ext uri="{FF2B5EF4-FFF2-40B4-BE49-F238E27FC236}">
                  <a16:creationId xmlns:a16="http://schemas.microsoft.com/office/drawing/2014/main" id="{8EE47C65-F06B-174B-AC2D-F4C2C5DF51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4" t="72863" r="27473" b="5325"/>
            <a:stretch/>
          </p:blipFill>
          <p:spPr bwMode="auto">
            <a:xfrm>
              <a:off x="1726197" y="5121611"/>
              <a:ext cx="773322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0" descr="Settings Icon, Gear Icon Vector, Gear Symbol Illustration. for Web Sites  Our Mobile. Stock Vector - Illustration of vector, icon: 151065050">
              <a:extLst>
                <a:ext uri="{FF2B5EF4-FFF2-40B4-BE49-F238E27FC236}">
                  <a16:creationId xmlns:a16="http://schemas.microsoft.com/office/drawing/2014/main" id="{9462ABCF-7BA9-174D-8FF0-2D4499EC3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000" y1="74000" x2="44000" y2="74000"/>
                          <a14:foregroundMark x1="78000" y1="61375" x2="78000" y2="61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960" y="4340681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4136FDA8-77A7-4F4A-8AD2-7038B8D5E49B}"/>
                </a:ext>
              </a:extLst>
            </p:cNvPr>
            <p:cNvSpPr txBox="1">
              <a:spLocks/>
            </p:cNvSpPr>
            <p:nvPr/>
          </p:nvSpPr>
          <p:spPr>
            <a:xfrm>
              <a:off x="4183498" y="4353378"/>
              <a:ext cx="7445789" cy="960100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 to Cost Plans</a:t>
              </a:r>
            </a:p>
          </p:txBody>
        </p:sp>
        <p:pic>
          <p:nvPicPr>
            <p:cNvPr id="40" name="Picture 20" descr="about-the-data-icon | GO Public Schools West Contra Costa">
              <a:extLst>
                <a:ext uri="{FF2B5EF4-FFF2-40B4-BE49-F238E27FC236}">
                  <a16:creationId xmlns:a16="http://schemas.microsoft.com/office/drawing/2014/main" id="{4C47DCC8-88E1-6645-84C2-A16BD94DF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834" y="2977802"/>
              <a:ext cx="786482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94040BBA-6B81-314D-9160-80A086A4EFEE}"/>
                </a:ext>
              </a:extLst>
            </p:cNvPr>
            <p:cNvSpPr txBox="1">
              <a:spLocks/>
            </p:cNvSpPr>
            <p:nvPr/>
          </p:nvSpPr>
          <p:spPr>
            <a:xfrm>
              <a:off x="7335121" y="3151570"/>
              <a:ext cx="5480763" cy="769674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Applications in Real-World Scenarios</a:t>
              </a:r>
            </a:p>
          </p:txBody>
        </p:sp>
        <p:pic>
          <p:nvPicPr>
            <p:cNvPr id="42" name="Picture 4" descr="Service Tool icon on white background 2386433 Vector Art at Vecteezy">
              <a:extLst>
                <a:ext uri="{FF2B5EF4-FFF2-40B4-BE49-F238E27FC236}">
                  <a16:creationId xmlns:a16="http://schemas.microsoft.com/office/drawing/2014/main" id="{35F8CAAC-8528-C34C-83B4-2B6B7C604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0222" y1="71111" x2="70222" y2="71111"/>
                          <a14:foregroundMark x1="32444" y1="24000" x2="32444" y2="2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725" y="2327837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software, framework and automation line icon 2152207 Vector Art at Vecteezy">
              <a:extLst>
                <a:ext uri="{FF2B5EF4-FFF2-40B4-BE49-F238E27FC236}">
                  <a16:creationId xmlns:a16="http://schemas.microsoft.com/office/drawing/2014/main" id="{77210EEC-7303-4B4B-9BAE-CA15D5D01B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4" t="20782" r="22786" b="21980"/>
            <a:stretch/>
          </p:blipFill>
          <p:spPr bwMode="auto">
            <a:xfrm>
              <a:off x="4748329" y="3697532"/>
              <a:ext cx="669197" cy="6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ABFDF264-0780-FA46-9134-509829282F20}"/>
                </a:ext>
              </a:extLst>
            </p:cNvPr>
            <p:cNvSpPr txBox="1">
              <a:spLocks/>
            </p:cNvSpPr>
            <p:nvPr/>
          </p:nvSpPr>
          <p:spPr>
            <a:xfrm>
              <a:off x="5748851" y="3764568"/>
              <a:ext cx="4775479" cy="82141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 to Explore Plan Space</a:t>
              </a:r>
            </a:p>
          </p:txBody>
        </p: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3C4598C3-6467-8A41-BC30-00686F5F3C05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1" y="5804338"/>
              <a:ext cx="9288000" cy="36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2BCC6247-7B6A-5547-B3FF-6EF598CDD86C}"/>
                </a:ext>
              </a:extLst>
            </p:cNvPr>
            <p:cNvCxnSpPr>
              <a:cxnSpLocks/>
            </p:cNvCxnSpPr>
            <p:nvPr/>
          </p:nvCxnSpPr>
          <p:spPr>
            <a:xfrm>
              <a:off x="2621846" y="5159689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43C49EB5-66D9-9441-A808-4B02530D438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846" y="5125329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F3FA7485-BDD9-6841-B201-ACC4FE22E54B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42" y="4463915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B74D8E6-9F94-A548-9F66-400767241F0F}"/>
                </a:ext>
              </a:extLst>
            </p:cNvPr>
            <p:cNvCxnSpPr>
              <a:cxnSpLocks/>
            </p:cNvCxnSpPr>
            <p:nvPr/>
          </p:nvCxnSpPr>
          <p:spPr>
            <a:xfrm>
              <a:off x="4188976" y="4437611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62573AA6-64AE-604E-BC98-CC171CFE5F69}"/>
                </a:ext>
              </a:extLst>
            </p:cNvPr>
            <p:cNvCxnSpPr>
              <a:cxnSpLocks/>
            </p:cNvCxnSpPr>
            <p:nvPr/>
          </p:nvCxnSpPr>
          <p:spPr>
            <a:xfrm>
              <a:off x="5758669" y="3833736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DA304145-4599-7B4B-BF6B-7B2EBFA7ED1F}"/>
                </a:ext>
              </a:extLst>
            </p:cNvPr>
            <p:cNvCxnSpPr>
              <a:cxnSpLocks/>
            </p:cNvCxnSpPr>
            <p:nvPr/>
          </p:nvCxnSpPr>
          <p:spPr>
            <a:xfrm>
              <a:off x="5761403" y="3807432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360C9C1-4822-E847-A919-653162025FBB}"/>
                </a:ext>
              </a:extLst>
            </p:cNvPr>
            <p:cNvCxnSpPr>
              <a:cxnSpLocks/>
            </p:cNvCxnSpPr>
            <p:nvPr/>
          </p:nvCxnSpPr>
          <p:spPr>
            <a:xfrm>
              <a:off x="7335122" y="3188680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F4633015-0C2E-CC41-BEA6-8CB9402DD6D6}"/>
                </a:ext>
              </a:extLst>
            </p:cNvPr>
            <p:cNvCxnSpPr>
              <a:cxnSpLocks/>
            </p:cNvCxnSpPr>
            <p:nvPr/>
          </p:nvCxnSpPr>
          <p:spPr>
            <a:xfrm>
              <a:off x="7323568" y="3162376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1EF010B2-4EA7-4445-8620-FA28FFB0CD4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834" y="2533262"/>
              <a:ext cx="3024000" cy="36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165F3317-0193-7C4E-AC4A-7642A0F3749B}"/>
                </a:ext>
              </a:extLst>
            </p:cNvPr>
            <p:cNvCxnSpPr>
              <a:cxnSpLocks/>
            </p:cNvCxnSpPr>
            <p:nvPr/>
          </p:nvCxnSpPr>
          <p:spPr>
            <a:xfrm>
              <a:off x="8907568" y="2506958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59A8D49A-9957-6A48-982C-E43D3E00DD76}"/>
                </a:ext>
              </a:extLst>
            </p:cNvPr>
            <p:cNvCxnSpPr>
              <a:cxnSpLocks/>
            </p:cNvCxnSpPr>
            <p:nvPr/>
          </p:nvCxnSpPr>
          <p:spPr>
            <a:xfrm>
              <a:off x="11912293" y="2518833"/>
              <a:ext cx="0" cy="3312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右箭头 59">
            <a:extLst>
              <a:ext uri="{FF2B5EF4-FFF2-40B4-BE49-F238E27FC236}">
                <a16:creationId xmlns:a16="http://schemas.microsoft.com/office/drawing/2014/main" id="{E1DD4A13-3A00-9946-8BC7-257951B71581}"/>
              </a:ext>
            </a:extLst>
          </p:cNvPr>
          <p:cNvSpPr/>
          <p:nvPr/>
        </p:nvSpPr>
        <p:spPr>
          <a:xfrm rot="20093550">
            <a:off x="3884321" y="3594456"/>
            <a:ext cx="3219247" cy="451630"/>
          </a:xfrm>
          <a:prstGeom prst="rightArrow">
            <a:avLst>
              <a:gd name="adj1" fmla="val 44630"/>
              <a:gd name="adj2" fmla="val 12259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A2F743F8-14F6-E446-B857-92A8A591B17F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Review on recent works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Classification, comparison and analysis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Guidelines on deployment system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Future work and opportunities</a:t>
            </a: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13273D8-34BA-764E-88D5-4A79EEF4CE11}"/>
              </a:ext>
            </a:extLst>
          </p:cNvPr>
          <p:cNvSpPr txBox="1">
            <a:spLocks/>
          </p:cNvSpPr>
          <p:nvPr/>
        </p:nvSpPr>
        <p:spPr>
          <a:xfrm>
            <a:off x="303035" y="3629583"/>
            <a:ext cx="4644139" cy="82141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Explore this journey together!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8A3107B-14FB-6B48-2DE7-F69CCEA4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5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模板主标题-阿里巴巴普惠体80磅">
            <a:extLst>
              <a:ext uri="{FF2B5EF4-FFF2-40B4-BE49-F238E27FC236}">
                <a16:creationId xmlns:a16="http://schemas.microsoft.com/office/drawing/2014/main" id="{D7C32613-C569-8E24-A80D-0AE118522E8E}"/>
              </a:ext>
            </a:extLst>
          </p:cNvPr>
          <p:cNvSpPr txBox="1"/>
          <p:nvPr/>
        </p:nvSpPr>
        <p:spPr>
          <a:xfrm>
            <a:off x="471474" y="481285"/>
            <a:ext cx="12279343" cy="53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6000" b="1" spc="128">
                <a:solidFill>
                  <a:srgbClr val="FFFFFF"/>
                </a:solidFill>
                <a:latin typeface="Alibaba PuHuiTi B"/>
                <a:ea typeface="Alibaba PuHuiTi B"/>
                <a:cs typeface="Alibaba PuHuiTi B"/>
                <a:sym typeface="Alibaba PuHuiTi"/>
              </a:defRPr>
            </a:lvl1pPr>
          </a:lstStyle>
          <a:p>
            <a:pPr algn="l"/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Learned Query Optimizer in AI-Native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7C4D-014A-3A98-56D9-1211B3654C95}"/>
              </a:ext>
            </a:extLst>
          </p:cNvPr>
          <p:cNvSpPr txBox="1">
            <a:spLocks/>
          </p:cNvSpPr>
          <p:nvPr/>
        </p:nvSpPr>
        <p:spPr>
          <a:xfrm>
            <a:off x="331989" y="1428815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1: Preliminaries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2: Learn</a:t>
            </a:r>
            <a:r>
              <a:rPr lang="zh-CN" alt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to Cost Plans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3: Learn to Explore Plan Space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4: Applications and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5: Summary and Future Work</a:t>
            </a:r>
          </a:p>
          <a:p>
            <a:pPr marL="0" indent="0">
              <a:buNone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lvl="1" indent="0">
              <a:buNone/>
            </a:pPr>
            <a:endParaRPr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endParaRPr lang="en-US" altLang="zh-CN" sz="10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457189" lvl="1" indent="0">
              <a:buNone/>
            </a:pPr>
            <a:endParaRPr lang="en-US" altLang="zh-CN" sz="26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endParaRPr lang="en-US" altLang="zh-CN" sz="26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763D33-8593-A3DE-D523-961F034D2319}"/>
              </a:ext>
            </a:extLst>
          </p:cNvPr>
          <p:cNvSpPr txBox="1"/>
          <p:nvPr/>
        </p:nvSpPr>
        <p:spPr>
          <a:xfrm>
            <a:off x="59409" y="6383627"/>
            <a:ext cx="1179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Bolin Ding, Rong Zhu and </a:t>
            </a:r>
            <a:r>
              <a:rPr lang="en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Jingren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Zhou. Learned Query Optimizers, Foundations and Trends in Databases, 2024 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C0AC19C-1B8E-B7B0-204F-AC416385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74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&amp; Cost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Estimate Cardinality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3" y="99629"/>
            <a:ext cx="1144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2: Learn to Cost Plans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0560B4-A06E-DE16-D45D-FE900A0F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31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&amp; Cost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Estimate Cardinality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3" y="99629"/>
            <a:ext cx="1144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2: Learn to Cost Plans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22257A0-F78F-9560-D1C2-5CE9C3F4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42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Cardinality &amp; Cost</a:t>
            </a:r>
            <a:endParaRPr lang="en-US" sz="373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2226182" cy="58850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Cardinality: size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</m:t>
                    </m:r>
                  </m:oMath>
                </a14:m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of the result of a query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Require to estimate before actual execution of queries</a:t>
                </a: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Cost: an approximation to query execution time/resource usage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Cost model in forms of experience-driven formulas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Example: a join on two relations with size (cardinality)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5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5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5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5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10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2226182" cy="5885080"/>
              </a:xfrm>
              <a:prstGeom prst="rect">
                <a:avLst/>
              </a:prstGeom>
              <a:blipFill>
                <a:blip r:embed="rId3"/>
                <a:stretch>
                  <a:fillRect l="-89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C14B640-694B-EC0D-FEA3-63315563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938" y="4375227"/>
            <a:ext cx="7564611" cy="1095808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45320D2-EB42-4B86-5425-A1F233861AE3}"/>
              </a:ext>
            </a:extLst>
          </p:cNvPr>
          <p:cNvCxnSpPr>
            <a:cxnSpLocks/>
          </p:cNvCxnSpPr>
          <p:nvPr/>
        </p:nvCxnSpPr>
        <p:spPr>
          <a:xfrm flipH="1">
            <a:off x="4134679" y="5298051"/>
            <a:ext cx="656592" cy="605146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8836BC19-B186-74EE-6155-42A417FFCA58}"/>
              </a:ext>
            </a:extLst>
          </p:cNvPr>
          <p:cNvSpPr/>
          <p:nvPr/>
        </p:nvSpPr>
        <p:spPr>
          <a:xfrm>
            <a:off x="4637275" y="4375227"/>
            <a:ext cx="769613" cy="109580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6A4E229-3108-E2A9-7D66-5C040ABA90BD}"/>
              </a:ext>
            </a:extLst>
          </p:cNvPr>
          <p:cNvSpPr txBox="1">
            <a:spLocks/>
          </p:cNvSpPr>
          <p:nvPr/>
        </p:nvSpPr>
        <p:spPr>
          <a:xfrm>
            <a:off x="1981525" y="5717615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Expert-tuning Factors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1B9B57C-DCEB-6415-D4DD-F2D983EF33C6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7470878" y="5310558"/>
            <a:ext cx="563604" cy="592639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D96B4C91-D0EE-69BF-168C-74F53FF6385C}"/>
              </a:ext>
            </a:extLst>
          </p:cNvPr>
          <p:cNvSpPr/>
          <p:nvPr/>
        </p:nvSpPr>
        <p:spPr>
          <a:xfrm>
            <a:off x="6813972" y="4375227"/>
            <a:ext cx="769613" cy="1095808"/>
          </a:xfrm>
          <a:prstGeom prst="ellipse">
            <a:avLst/>
          </a:prstGeom>
          <a:noFill/>
          <a:ln>
            <a:solidFill>
              <a:srgbClr val="0432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CE3C362-6B35-61D1-0990-904BBA6985BA}"/>
              </a:ext>
            </a:extLst>
          </p:cNvPr>
          <p:cNvSpPr txBox="1">
            <a:spLocks/>
          </p:cNvSpPr>
          <p:nvPr/>
        </p:nvSpPr>
        <p:spPr>
          <a:xfrm>
            <a:off x="5881328" y="5717615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Estimated Cardinality</a:t>
            </a:r>
            <a:endParaRPr lang="zh-CN" altLang="en-US" sz="20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77CEB9A1-3055-691C-489B-CAC624E8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8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Cardinality &amp; Cost</a:t>
            </a:r>
            <a:endParaRPr lang="en-US"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Cardinality to Cost: the error bound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Q-error of estimated cardinality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to exact value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Error bound on the cost of a join operator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Error bound on the plan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with minimum cost and best plan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  <a:blipFill>
                <a:blip r:embed="rId3"/>
                <a:stretch>
                  <a:fillRect l="-928" t="-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27EAA12-78A6-5C33-7A25-4FDC6757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53" y="2375878"/>
            <a:ext cx="3408691" cy="5060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9BB911-4CC6-661D-BEF6-D1D78B5E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456" y="4787366"/>
            <a:ext cx="5892800" cy="6096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77A1E81-1DAC-9CED-A594-CD8909109FEB}"/>
              </a:ext>
            </a:extLst>
          </p:cNvPr>
          <p:cNvSpPr txBox="1"/>
          <p:nvPr/>
        </p:nvSpPr>
        <p:spPr>
          <a:xfrm>
            <a:off x="138817" y="6567747"/>
            <a:ext cx="11391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Moerkotte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et al, 2009) 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Preventing Bad Plans by Bounding the Impact of Cardinality Estimation Errors, VLDB 2009 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7604145-5CF1-A52C-F66F-CC17C39B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11" name="图片 6">
            <a:extLst>
              <a:ext uri="{FF2B5EF4-FFF2-40B4-BE49-F238E27FC236}">
                <a16:creationId xmlns:a16="http://schemas.microsoft.com/office/drawing/2014/main" id="{7E103340-5CE2-4C88-AF9C-8C619E0F9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27" y="3270586"/>
            <a:ext cx="7823477" cy="1086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0">
            <a:extLst>
              <a:ext uri="{FF2B5EF4-FFF2-40B4-BE49-F238E27FC236}">
                <a16:creationId xmlns:a16="http://schemas.microsoft.com/office/drawing/2014/main" id="{D151510C-54A6-4AE1-A76B-85F10819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478" y="5434819"/>
            <a:ext cx="7639190" cy="1093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095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Cardinality &amp; Cost</a:t>
            </a:r>
            <a:endParaRPr lang="en-US"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Cardinality to Cost: the error bound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Q-error of estimated cardinality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to exact value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Error bound on the cost of a join operator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Error bound on the plan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with minimum cost and best plan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  <a:blipFill>
                <a:blip r:embed="rId3"/>
                <a:stretch>
                  <a:fillRect l="-928" t="-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27EAA12-78A6-5C33-7A25-4FDC6757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53" y="2375878"/>
            <a:ext cx="3408691" cy="5060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9BB911-4CC6-661D-BEF6-D1D78B5E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456" y="4787366"/>
            <a:ext cx="5892800" cy="6096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77A1E81-1DAC-9CED-A594-CD8909109FEB}"/>
              </a:ext>
            </a:extLst>
          </p:cNvPr>
          <p:cNvSpPr txBox="1"/>
          <p:nvPr/>
        </p:nvSpPr>
        <p:spPr>
          <a:xfrm>
            <a:off x="138817" y="6567747"/>
            <a:ext cx="11391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Moerkotte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et al, 2009) 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Preventing Bad Plans by Bounding the Impact of Cardinality Estimation Errors, VLDB 2009 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7604145-5CF1-A52C-F66F-CC17C39B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11" name="图片 6">
            <a:extLst>
              <a:ext uri="{FF2B5EF4-FFF2-40B4-BE49-F238E27FC236}">
                <a16:creationId xmlns:a16="http://schemas.microsoft.com/office/drawing/2014/main" id="{7E103340-5CE2-4C88-AF9C-8C619E0F9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27" y="3270586"/>
            <a:ext cx="7823477" cy="1086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0">
            <a:extLst>
              <a:ext uri="{FF2B5EF4-FFF2-40B4-BE49-F238E27FC236}">
                <a16:creationId xmlns:a16="http://schemas.microsoft.com/office/drawing/2014/main" id="{D151510C-54A6-4AE1-A76B-85F10819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478" y="5434819"/>
            <a:ext cx="7639190" cy="1093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右箭头 15">
            <a:extLst>
              <a:ext uri="{FF2B5EF4-FFF2-40B4-BE49-F238E27FC236}">
                <a16:creationId xmlns:a16="http://schemas.microsoft.com/office/drawing/2014/main" id="{368B0F81-CF82-4F78-B5D2-419B7B1AAB16}"/>
              </a:ext>
            </a:extLst>
          </p:cNvPr>
          <p:cNvSpPr/>
          <p:nvPr/>
        </p:nvSpPr>
        <p:spPr>
          <a:xfrm rot="16200000" flipH="1" flipV="1">
            <a:off x="10535280" y="2977562"/>
            <a:ext cx="91949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E3C6F751-87DA-4B30-A68F-F7503494058A}"/>
              </a:ext>
            </a:extLst>
          </p:cNvPr>
          <p:cNvSpPr txBox="1">
            <a:spLocks/>
          </p:cNvSpPr>
          <p:nvPr/>
        </p:nvSpPr>
        <p:spPr>
          <a:xfrm>
            <a:off x="9022297" y="2119920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Inaccurate Cardinality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2C354DA-B3AF-4D72-8CE2-987512CB5490}"/>
              </a:ext>
            </a:extLst>
          </p:cNvPr>
          <p:cNvSpPr txBox="1">
            <a:spLocks/>
          </p:cNvSpPr>
          <p:nvPr/>
        </p:nvSpPr>
        <p:spPr>
          <a:xfrm>
            <a:off x="9282347" y="5414701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Sub-optimal Plan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右箭头 2">
            <a:extLst>
              <a:ext uri="{FF2B5EF4-FFF2-40B4-BE49-F238E27FC236}">
                <a16:creationId xmlns:a16="http://schemas.microsoft.com/office/drawing/2014/main" id="{13267218-00D5-4B4B-89AA-BD85F173D72E}"/>
              </a:ext>
            </a:extLst>
          </p:cNvPr>
          <p:cNvSpPr/>
          <p:nvPr/>
        </p:nvSpPr>
        <p:spPr>
          <a:xfrm rot="16200000" flipH="1" flipV="1">
            <a:off x="10535280" y="4638847"/>
            <a:ext cx="91949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4AEAFD2-8A91-4651-861A-FFBDF2D4D534}"/>
              </a:ext>
            </a:extLst>
          </p:cNvPr>
          <p:cNvSpPr txBox="1">
            <a:spLocks/>
          </p:cNvSpPr>
          <p:nvPr/>
        </p:nvSpPr>
        <p:spPr>
          <a:xfrm>
            <a:off x="9532823" y="3685324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Inaccurate Cost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6F09FD6C-337F-46D3-8D5C-718CF010028E}"/>
              </a:ext>
            </a:extLst>
          </p:cNvPr>
          <p:cNvSpPr txBox="1">
            <a:spLocks/>
          </p:cNvSpPr>
          <p:nvPr/>
        </p:nvSpPr>
        <p:spPr>
          <a:xfrm>
            <a:off x="9282347" y="1527828"/>
            <a:ext cx="2541269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algn="ctr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worst-case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761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Cardinality &amp; Cost</a:t>
            </a:r>
            <a:endParaRPr lang="en-US"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Cardinality to Cost: the error bound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Q-error of estimated cardinality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to exact value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Error bound on the cost of a join operator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Error bound on the plan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with minimum cost and best plan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  <a:blipFill>
                <a:blip r:embed="rId3"/>
                <a:stretch>
                  <a:fillRect l="-928" t="-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27EAA12-78A6-5C33-7A25-4FDC6757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53" y="2375878"/>
            <a:ext cx="3408691" cy="5060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9BB911-4CC6-661D-BEF6-D1D78B5E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456" y="4787366"/>
            <a:ext cx="5892800" cy="6096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77A1E81-1DAC-9CED-A594-CD8909109FEB}"/>
              </a:ext>
            </a:extLst>
          </p:cNvPr>
          <p:cNvSpPr txBox="1"/>
          <p:nvPr/>
        </p:nvSpPr>
        <p:spPr>
          <a:xfrm>
            <a:off x="138817" y="6567747"/>
            <a:ext cx="11391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Moerkotte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et al, 2009) 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Preventing Bad Plans by Bounding the Impact of Cardinality Estimation Errors, VLDB 2009 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7604145-5CF1-A52C-F66F-CC17C39B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pic>
        <p:nvPicPr>
          <p:cNvPr id="11" name="图片 6">
            <a:extLst>
              <a:ext uri="{FF2B5EF4-FFF2-40B4-BE49-F238E27FC236}">
                <a16:creationId xmlns:a16="http://schemas.microsoft.com/office/drawing/2014/main" id="{7E103340-5CE2-4C88-AF9C-8C619E0F9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27" y="3270586"/>
            <a:ext cx="7823477" cy="1086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0">
            <a:extLst>
              <a:ext uri="{FF2B5EF4-FFF2-40B4-BE49-F238E27FC236}">
                <a16:creationId xmlns:a16="http://schemas.microsoft.com/office/drawing/2014/main" id="{D151510C-54A6-4AE1-A76B-85F10819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478" y="5434819"/>
            <a:ext cx="7639190" cy="1093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右箭头 15">
            <a:extLst>
              <a:ext uri="{FF2B5EF4-FFF2-40B4-BE49-F238E27FC236}">
                <a16:creationId xmlns:a16="http://schemas.microsoft.com/office/drawing/2014/main" id="{B52A4F92-7AE9-44D2-9CD7-085A20359E40}"/>
              </a:ext>
            </a:extLst>
          </p:cNvPr>
          <p:cNvSpPr/>
          <p:nvPr/>
        </p:nvSpPr>
        <p:spPr>
          <a:xfrm rot="16200000" flipH="1" flipV="1">
            <a:off x="10535280" y="2977562"/>
            <a:ext cx="91949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DBA15924-9C78-4A6D-9DEA-AAA10EF73911}"/>
              </a:ext>
            </a:extLst>
          </p:cNvPr>
          <p:cNvSpPr txBox="1">
            <a:spLocks/>
          </p:cNvSpPr>
          <p:nvPr/>
        </p:nvSpPr>
        <p:spPr>
          <a:xfrm>
            <a:off x="9370891" y="2166979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Cardinality</a:t>
            </a:r>
            <a:endParaRPr lang="zh-CN" altLang="en-US" sz="20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37E36BF-81DA-4D78-8087-FCB989EE9512}"/>
              </a:ext>
            </a:extLst>
          </p:cNvPr>
          <p:cNvSpPr txBox="1">
            <a:spLocks/>
          </p:cNvSpPr>
          <p:nvPr/>
        </p:nvSpPr>
        <p:spPr>
          <a:xfrm>
            <a:off x="9915593" y="5375493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Plan</a:t>
            </a:r>
            <a:endParaRPr lang="zh-CN" altLang="en-US" sz="20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右箭头 2">
            <a:extLst>
              <a:ext uri="{FF2B5EF4-FFF2-40B4-BE49-F238E27FC236}">
                <a16:creationId xmlns:a16="http://schemas.microsoft.com/office/drawing/2014/main" id="{2CF98351-442C-410A-BF5F-0E53C9AF84EB}"/>
              </a:ext>
            </a:extLst>
          </p:cNvPr>
          <p:cNvSpPr/>
          <p:nvPr/>
        </p:nvSpPr>
        <p:spPr>
          <a:xfrm rot="16200000" flipH="1" flipV="1">
            <a:off x="10535280" y="4638847"/>
            <a:ext cx="91949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86E7C587-EA53-4075-8960-084FE8930C2C}"/>
              </a:ext>
            </a:extLst>
          </p:cNvPr>
          <p:cNvSpPr txBox="1">
            <a:spLocks/>
          </p:cNvSpPr>
          <p:nvPr/>
        </p:nvSpPr>
        <p:spPr>
          <a:xfrm>
            <a:off x="9731606" y="3711131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Cost</a:t>
            </a:r>
            <a:endParaRPr lang="zh-CN" altLang="en-US" sz="20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DA80730-0D88-4693-B972-4F0EFDF4AE40}"/>
              </a:ext>
            </a:extLst>
          </p:cNvPr>
          <p:cNvSpPr txBox="1">
            <a:spLocks/>
          </p:cNvSpPr>
          <p:nvPr/>
        </p:nvSpPr>
        <p:spPr>
          <a:xfrm>
            <a:off x="9282347" y="1527828"/>
            <a:ext cx="2541269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algn="ctr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hopefully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74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&amp; Cost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Estimate Cardinality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3" y="99629"/>
            <a:ext cx="1144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2: Learn to Cost Plans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F58EFE9-822F-DF66-E71C-859CFEE4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78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Speakers</a:t>
            </a:r>
            <a:endParaRPr lang="en-US" sz="37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430428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B9E946-E292-C246-9905-76D5A315C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930" y="15986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9" name="图片 1">
            <a:extLst>
              <a:ext uri="{FF2B5EF4-FFF2-40B4-BE49-F238E27FC236}">
                <a16:creationId xmlns:a16="http://schemas.microsoft.com/office/drawing/2014/main" id="{05FA3251-EAB6-0F4A-8805-9DE28D0F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2" y="2018012"/>
            <a:ext cx="1695810" cy="1872000"/>
          </a:xfrm>
          <a:prstGeom prst="ellipse">
            <a:avLst/>
          </a:prstGeom>
          <a:ln w="3175" cap="rnd">
            <a:solidFill>
              <a:schemeClr val="accent2">
                <a:lumMod val="20000"/>
                <a:lumOff val="8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9BAA27-164F-5643-8658-63347BAED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CBD16-BCAC-0342-825E-645E11EB9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E79FB09-C2E8-B541-BCCA-A367FF35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43F88CAA-30EA-7246-A06B-57A699848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D9231A6-06CA-1A40-9162-BF4CADF8F89B}"/>
              </a:ext>
            </a:extLst>
          </p:cNvPr>
          <p:cNvSpPr/>
          <p:nvPr/>
        </p:nvSpPr>
        <p:spPr>
          <a:xfrm>
            <a:off x="789571" y="4062137"/>
            <a:ext cx="21547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Rong Zhu</a:t>
            </a:r>
          </a:p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29C4A83-FF54-9143-BEA1-6518E4B27974}"/>
              </a:ext>
            </a:extLst>
          </p:cNvPr>
          <p:cNvSpPr/>
          <p:nvPr/>
        </p:nvSpPr>
        <p:spPr>
          <a:xfrm>
            <a:off x="3436159" y="4062137"/>
            <a:ext cx="2235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Lianggui Weng</a:t>
            </a:r>
          </a:p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B48884D-72AB-0740-9B11-63C032EB5BB7}"/>
              </a:ext>
            </a:extLst>
          </p:cNvPr>
          <p:cNvSpPr/>
          <p:nvPr/>
        </p:nvSpPr>
        <p:spPr>
          <a:xfrm>
            <a:off x="6357112" y="4093923"/>
            <a:ext cx="21547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Bolin Ding</a:t>
            </a:r>
          </a:p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169C696-C66E-0F43-9241-8C03EAC40365}"/>
              </a:ext>
            </a:extLst>
          </p:cNvPr>
          <p:cNvSpPr/>
          <p:nvPr/>
        </p:nvSpPr>
        <p:spPr>
          <a:xfrm>
            <a:off x="9333937" y="4091422"/>
            <a:ext cx="21547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Jingren</a:t>
            </a:r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Zhou</a:t>
            </a:r>
          </a:p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08AF13-0CC3-1E8D-49A2-207E2B6760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583484" y="1965366"/>
            <a:ext cx="1692000" cy="1944000"/>
          </a:xfrm>
          <a:prstGeom prst="ellipse">
            <a:avLst/>
          </a:prstGeom>
          <a:ln w="3175" cap="rnd">
            <a:solidFill>
              <a:schemeClr val="accent2">
                <a:lumMod val="20000"/>
                <a:lumOff val="80000"/>
              </a:schemeClr>
            </a:solidFill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3C2E51-9FC0-97C1-512C-030C56694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364" y="1965366"/>
            <a:ext cx="5217019" cy="2172066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B541F8EB-0E52-23EF-2474-7094BD81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011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Traditional Methods</a:t>
            </a:r>
            <a:endParaRPr lang="en-US" sz="373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249051" cy="42671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Most widely used in modern DBMS</a:t>
                </a:r>
              </a:p>
              <a:p>
                <a:endParaRPr lang="en-US" altLang="zh-CN" sz="2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Histogram: attribute independent assumption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Pr</m:t>
                        </m:r>
                      </m:fName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𝐴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≈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Pr</m:t>
                            </m:r>
                          </m:fName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</a:t>
                </a:r>
              </a:p>
              <a:p>
                <a:pPr lvl="1"/>
                <a:r>
                  <a:rPr lang="en-US" altLang="zh-CN" sz="25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Fast inference, low storage cost, high estimation error</a:t>
                </a:r>
              </a:p>
              <a:p>
                <a:pPr lvl="1"/>
                <a:r>
                  <a:rPr lang="en-US" altLang="zh-CN" sz="25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Multi-dimensional histogram: high storage cost</a:t>
                </a:r>
              </a:p>
              <a:p>
                <a:endParaRPr lang="en-US" altLang="zh-CN" sz="2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Sampling: execute the query on a smaller fraction of data</a:t>
                </a:r>
              </a:p>
              <a:p>
                <a:pPr lvl="1"/>
                <a:r>
                  <a:rPr lang="en-US" altLang="zh-CN" sz="25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Estimation accuracy and inference speed trade-off</a:t>
                </a:r>
              </a:p>
              <a:p>
                <a:pPr lvl="1"/>
                <a:r>
                  <a:rPr lang="en-US" altLang="zh-CN" sz="25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Kernel-density estimation, join sampling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…</a:t>
                </a:r>
                <a:endParaRPr lang="en-US" altLang="zh-CN" sz="25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249051" cy="4267149"/>
              </a:xfrm>
              <a:prstGeom prst="rect">
                <a:avLst/>
              </a:prstGeom>
              <a:blipFill>
                <a:blip r:embed="rId3"/>
                <a:stretch>
                  <a:fillRect l="-902" t="-2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31A763D-C438-85C8-5D8F-0FBFAFBF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85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Methods: An Overview</a:t>
            </a:r>
            <a:endParaRPr lang="en-US" sz="373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Data-driven methods: 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approximating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of table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on attributes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= </m:t>
                    </m:r>
                    <m:r>
                      <m:rPr>
                        <m:sty m:val="p"/>
                      </m:rPr>
                      <a:rPr lang="en-US" altLang="zh-CN" sz="2500" i="1" dirty="0" err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∗ |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|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⊆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Query-driven methods: for a workload (distribution)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as a function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Hybrid methods: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Utilize both data and query information</a:t>
                </a: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  <a:blipFill>
                <a:blip r:embed="rId3"/>
                <a:stretch>
                  <a:fillRect l="-93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7EBC3A3-CA2C-A124-213F-158079EB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51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Build models to capture data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2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Different</a:t>
                </a:r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methods to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Auto-Regression model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Probabilistic graphical model (PGM)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…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  <a:blipFill>
                <a:blip r:embed="rId3"/>
                <a:stretch>
                  <a:fillRect l="-975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4F82C7F-8A23-415F-B62A-D087FDB2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38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Auto-Regression models: chain rule of probability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Naru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single table 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NeuroCard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multi-tables as a joined table </a:t>
                </a:r>
                <a:endParaRPr lang="en-US" altLang="zh-CN" sz="2500" baseline="30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IAM: adding Gaussian mixture models </a:t>
                </a:r>
                <a:endParaRPr lang="en-US" altLang="zh-CN" sz="2200" baseline="30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Histogram: attribute independent assumption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Pr</m:t>
                        </m:r>
                      </m:fName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(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𝐴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)</m:t>
                        </m:r>
                      </m:e>
                    </m:func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≈</m:t>
                    </m:r>
                    <m:nary>
                      <m:naryPr>
                        <m:chr m:val="∏"/>
                        <m:supHide m:val="on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  <m:t>Pr</m:t>
                            </m:r>
                          </m:fName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sz="2500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  <a:blipFill>
                <a:blip r:embed="rId3"/>
                <a:stretch>
                  <a:fillRect l="-975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FCD269-6C77-FCC9-5EEF-805161B5AB71}"/>
                  </a:ext>
                </a:extLst>
              </p:cNvPr>
              <p:cNvSpPr txBox="1"/>
              <p:nvPr/>
            </p:nvSpPr>
            <p:spPr>
              <a:xfrm>
                <a:off x="668289" y="2269510"/>
                <a:ext cx="9915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  <m:func>
                                    <m:func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FCD269-6C77-FCC9-5EEF-805161B5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89" y="2269510"/>
                <a:ext cx="9915789" cy="523220"/>
              </a:xfrm>
              <a:prstGeom prst="rect">
                <a:avLst/>
              </a:prstGeom>
              <a:blipFill>
                <a:blip r:embed="rId4"/>
                <a:stretch>
                  <a:fillRect r="-8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-476100" y="6027003"/>
            <a:ext cx="128585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Naru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Deep Unsupervised Cardinality Estimation, VLDB 2019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NeuroCard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NeuroCard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One Cardinality Estimator for All Tables, VLDB 2020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(IAM) Unsupervised Selectivity Estimation by Integrating Gaussian Mixture Models and an Autoregressive Model, EDBT 2022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CA6D897-D2A9-2EA6-F8DE-AD465FDA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49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E92602-CAC1-4DA7-1926-280FAFE8D100}"/>
              </a:ext>
            </a:extLst>
          </p:cNvPr>
          <p:cNvSpPr txBox="1"/>
          <p:nvPr/>
        </p:nvSpPr>
        <p:spPr>
          <a:xfrm>
            <a:off x="-182935" y="5452901"/>
            <a:ext cx="6523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[Deep Unsupervised Cardinality Estimation, VLDB 2019]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Auto-Regression models: model training</a:t>
            </a: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DD1C29-5EA3-3BBD-A6DE-C44340BE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9" y="3052490"/>
            <a:ext cx="5962947" cy="2458656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49801CD5-75F4-9DF3-A4FF-BDD15C743B93}"/>
              </a:ext>
            </a:extLst>
          </p:cNvPr>
          <p:cNvCxnSpPr>
            <a:cxnSpLocks/>
          </p:cNvCxnSpPr>
          <p:nvPr/>
        </p:nvCxnSpPr>
        <p:spPr>
          <a:xfrm flipV="1">
            <a:off x="4631634" y="3568943"/>
            <a:ext cx="2166730" cy="576470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F5200A1A-32F1-5231-813A-8E0BA7E2B9C1}"/>
              </a:ext>
            </a:extLst>
          </p:cNvPr>
          <p:cNvSpPr txBox="1">
            <a:spLocks/>
          </p:cNvSpPr>
          <p:nvPr/>
        </p:nvSpPr>
        <p:spPr>
          <a:xfrm>
            <a:off x="6778487" y="3187917"/>
            <a:ext cx="5413514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sz="2000" dirty="0">
                <a:solidFill>
                  <a:srgbClr val="0432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nstantiate </a:t>
            </a:r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</a:t>
            </a:r>
            <a:r>
              <a:rPr lang="en" altLang="zh-CN" sz="2000" dirty="0">
                <a:solidFill>
                  <a:srgbClr val="0432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structures:</a:t>
            </a:r>
          </a:p>
          <a:p>
            <a:endParaRPr lang="en" altLang="zh-CN" sz="12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DARN, MADE, ResMADE and Transformer</a:t>
            </a:r>
            <a:endParaRPr lang="en" altLang="zh-CN" sz="24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EB75A59-EEB0-FB6C-66C6-D4B37475A621}"/>
              </a:ext>
            </a:extLst>
          </p:cNvPr>
          <p:cNvSpPr/>
          <p:nvPr/>
        </p:nvSpPr>
        <p:spPr>
          <a:xfrm>
            <a:off x="3319669" y="3681055"/>
            <a:ext cx="1311965" cy="1179975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432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6BAC15C-0E47-AD91-FE6A-0B40069D2453}"/>
              </a:ext>
            </a:extLst>
          </p:cNvPr>
          <p:cNvCxnSpPr>
            <a:cxnSpLocks/>
          </p:cNvCxnSpPr>
          <p:nvPr/>
        </p:nvCxnSpPr>
        <p:spPr>
          <a:xfrm>
            <a:off x="2842591" y="4871805"/>
            <a:ext cx="0" cy="1152000"/>
          </a:xfrm>
          <a:prstGeom prst="straightConnector1">
            <a:avLst/>
          </a:prstGeom>
          <a:ln w="38100">
            <a:solidFill>
              <a:srgbClr val="C8222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1B7743B-F0DA-8C68-028A-78734D0B41E3}"/>
              </a:ext>
            </a:extLst>
          </p:cNvPr>
          <p:cNvSpPr/>
          <p:nvPr/>
        </p:nvSpPr>
        <p:spPr>
          <a:xfrm>
            <a:off x="2286000" y="3691830"/>
            <a:ext cx="1033668" cy="1179975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ED7D3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标题 1">
                <a:extLst>
                  <a:ext uri="{FF2B5EF4-FFF2-40B4-BE49-F238E27FC236}">
                    <a16:creationId xmlns:a16="http://schemas.microsoft.com/office/drawing/2014/main" id="{5BC6EA7C-0970-1BE4-3587-0C59636196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7285" y="5991159"/>
                <a:ext cx="3758179" cy="7620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" altLang="zh-CN" sz="20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Training data: draw tuple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en" altLang="zh-CN" sz="20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uniformly random from table</a:t>
                </a:r>
                <a:endParaRPr lang="en" altLang="zh-CN" sz="2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标题 1">
                <a:extLst>
                  <a:ext uri="{FF2B5EF4-FFF2-40B4-BE49-F238E27FC236}">
                    <a16:creationId xmlns:a16="http://schemas.microsoft.com/office/drawing/2014/main" id="{5BC6EA7C-0970-1BE4-3587-0C596361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5" y="5991159"/>
                <a:ext cx="3758179" cy="762052"/>
              </a:xfrm>
              <a:prstGeom prst="rect">
                <a:avLst/>
              </a:prstGeom>
              <a:blipFill>
                <a:blip r:embed="rId4"/>
                <a:stretch>
                  <a:fillRect l="-1621" t="-800" r="-81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E152CD4-1390-A98D-D872-F28B9510F8EF}"/>
              </a:ext>
            </a:extLst>
          </p:cNvPr>
          <p:cNvCxnSpPr>
            <a:cxnSpLocks/>
          </p:cNvCxnSpPr>
          <p:nvPr/>
        </p:nvCxnSpPr>
        <p:spPr>
          <a:xfrm>
            <a:off x="5108713" y="5511146"/>
            <a:ext cx="457200" cy="40343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69B3F1A-664F-485A-050E-45342E4DA0C4}"/>
                  </a:ext>
                </a:extLst>
              </p:cNvPr>
              <p:cNvSpPr txBox="1"/>
              <p:nvPr/>
            </p:nvSpPr>
            <p:spPr>
              <a:xfrm>
                <a:off x="5267026" y="5907202"/>
                <a:ext cx="5620350" cy="566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Minimize loss</a:t>
                </a:r>
                <a:r>
                  <a:rPr lang="en-US" altLang="zh-CN" sz="2000" i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69B3F1A-664F-485A-050E-45342E4DA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26" y="5907202"/>
                <a:ext cx="5620350" cy="566245"/>
              </a:xfrm>
              <a:prstGeom prst="rect">
                <a:avLst/>
              </a:prstGeom>
              <a:blipFill>
                <a:blip r:embed="rId5"/>
                <a:stretch>
                  <a:fillRect l="-1085" t="-75269" b="-1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68AACD7-8716-1D6F-00B8-36B2FE3D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C96592-5E9B-4F93-8749-DCBB7C6B52BB}"/>
                  </a:ext>
                </a:extLst>
              </p:cNvPr>
              <p:cNvSpPr txBox="1"/>
              <p:nvPr/>
            </p:nvSpPr>
            <p:spPr>
              <a:xfrm>
                <a:off x="641669" y="2122221"/>
                <a:ext cx="619048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Train a model to </a:t>
                </a:r>
                <a:r>
                  <a:rPr lang="en-US" altLang="zh-CN" sz="24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approximating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C96592-5E9B-4F93-8749-DCBB7C6B5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9" y="2122221"/>
                <a:ext cx="6190488" cy="830997"/>
              </a:xfrm>
              <a:prstGeom prst="rect">
                <a:avLst/>
              </a:prstGeom>
              <a:blipFill>
                <a:blip r:embed="rId6"/>
                <a:stretch>
                  <a:fillRect l="-1476" t="-5882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92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3" grpId="0" animBg="1"/>
      <p:bldP spid="26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Auto-Regression models: inference (probability computation)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Point query: compute the probability from model directly</a:t>
            </a: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Range query: sum the probability of all points: low efficiency</a:t>
            </a: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2" indent="0">
              <a:buNone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Speed up by sampling a number of points</a:t>
            </a: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Tradeoff between efficiency and accuracy</a:t>
            </a: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FB85AF-BD27-B254-BB1B-DC8E72B2DCEB}"/>
                  </a:ext>
                </a:extLst>
              </p:cNvPr>
              <p:cNvSpPr txBox="1"/>
              <p:nvPr/>
            </p:nvSpPr>
            <p:spPr>
              <a:xfrm>
                <a:off x="1317009" y="2521230"/>
                <a:ext cx="99157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FB85AF-BD27-B254-BB1B-DC8E72B2D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009" y="2521230"/>
                <a:ext cx="99157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06980F-68C6-556E-9CF1-F1AC408E209F}"/>
                  </a:ext>
                </a:extLst>
              </p:cNvPr>
              <p:cNvSpPr txBox="1"/>
              <p:nvPr/>
            </p:nvSpPr>
            <p:spPr>
              <a:xfrm>
                <a:off x="948624" y="5812148"/>
                <a:ext cx="10874992" cy="89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=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r>
                            <m:rPr>
                              <m:brk m:alnAt="9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06980F-68C6-556E-9CF1-F1AC408E2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24" y="5812148"/>
                <a:ext cx="10874992" cy="894027"/>
              </a:xfrm>
              <a:prstGeom prst="rect">
                <a:avLst/>
              </a:prstGeom>
              <a:blipFill>
                <a:blip r:embed="rId4"/>
                <a:stretch>
                  <a:fillRect t="-145070" b="-20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ECD90-48CE-E249-C7E1-D5EFB1DA5EEF}"/>
                  </a:ext>
                </a:extLst>
              </p:cNvPr>
              <p:cNvSpPr txBox="1"/>
              <p:nvPr/>
            </p:nvSpPr>
            <p:spPr>
              <a:xfrm>
                <a:off x="894843" y="3995841"/>
                <a:ext cx="10874992" cy="803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=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ECD90-48CE-E249-C7E1-D5EFB1DA5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3" y="3995841"/>
                <a:ext cx="10874992" cy="803361"/>
              </a:xfrm>
              <a:prstGeom prst="rect">
                <a:avLst/>
              </a:prstGeom>
              <a:blipFill>
                <a:blip r:embed="rId5"/>
                <a:stretch>
                  <a:fillRect t="-170313" b="-2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82BE780-F79E-7FB9-092D-6C7A2E4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271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Probabilistic graphic models (PGM)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Bayesian network: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BayesNet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BayesCard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Both structural learning and model inference are NP-Hard problems</a:t>
            </a: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-381987" y="6225635"/>
            <a:ext cx="12297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lvl="1"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</a:lstStyle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BayesNet</a:t>
            </a:r>
            <a:r>
              <a:rPr lang="en-US" altLang="zh-CN" dirty="0"/>
              <a:t>) Lightweight Graphical Models for Selectivity Estimation Without Independence Assumptions, VLDB 2011 </a:t>
            </a:r>
          </a:p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BayesCard</a:t>
            </a:r>
            <a:r>
              <a:rPr lang="en-US" altLang="zh-CN" dirty="0"/>
              <a:t>) </a:t>
            </a:r>
            <a:r>
              <a:rPr lang="en-US" altLang="zh-CN" dirty="0" err="1"/>
              <a:t>BayesCard</a:t>
            </a:r>
            <a:r>
              <a:rPr lang="en-US" altLang="zh-CN" dirty="0"/>
              <a:t>: A Unified Bayesian Framework for Cardinality Estimation, </a:t>
            </a:r>
            <a:r>
              <a:rPr lang="en-US" altLang="zh-CN" dirty="0" err="1"/>
              <a:t>ArXiv</a:t>
            </a:r>
            <a:r>
              <a:rPr lang="en-US" altLang="zh-CN" dirty="0"/>
              <a:t>,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86B1BB2-68AF-5B45-5192-386F92FA0F22}"/>
                  </a:ext>
                </a:extLst>
              </p:cNvPr>
              <p:cNvSpPr txBox="1"/>
              <p:nvPr/>
            </p:nvSpPr>
            <p:spPr>
              <a:xfrm>
                <a:off x="1592038" y="2673013"/>
                <a:ext cx="8349916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Pr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𝑝𝑎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86B1BB2-68AF-5B45-5192-386F92FA0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38" y="2673013"/>
                <a:ext cx="8349916" cy="988540"/>
              </a:xfrm>
              <a:prstGeom prst="rect">
                <a:avLst/>
              </a:prstGeom>
              <a:blipFill>
                <a:blip r:embed="rId3"/>
                <a:stretch>
                  <a:fillRect t="-129114" b="-179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E2892B7-2CD3-B7E0-EAA4-74D799F8A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46" y="3694553"/>
            <a:ext cx="2679700" cy="208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F7D08B-F1C9-97B7-E432-B956B9DA5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3773"/>
            <a:ext cx="4940300" cy="2374900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4E02661A-BDA1-5B29-4139-1F50271AD7B2}"/>
              </a:ext>
            </a:extLst>
          </p:cNvPr>
          <p:cNvSpPr/>
          <p:nvPr/>
        </p:nvSpPr>
        <p:spPr>
          <a:xfrm rot="10800000" flipH="1" flipV="1">
            <a:off x="4860218" y="457117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4E57ED-17C3-5A4D-34A6-66469D8341C5}"/>
              </a:ext>
            </a:extLst>
          </p:cNvPr>
          <p:cNvSpPr txBox="1"/>
          <p:nvPr/>
        </p:nvSpPr>
        <p:spPr>
          <a:xfrm>
            <a:off x="630084" y="5823847"/>
            <a:ext cx="10725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[A survey on Bayesian network structure learning from data, Progress in Artificial Intelligence, 2019]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32E53974-28D7-A464-01E4-D718CB2B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2112D-8186-4CA6-97AE-FAD8EE9E69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6"/>
          <a:stretch/>
        </p:blipFill>
        <p:spPr>
          <a:xfrm>
            <a:off x="6612457" y="556555"/>
            <a:ext cx="5303521" cy="756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254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DF5DDFF-5579-C500-5DBE-1EBCA0362C1B}"/>
              </a:ext>
            </a:extLst>
          </p:cNvPr>
          <p:cNvGrpSpPr/>
          <p:nvPr/>
        </p:nvGrpSpPr>
        <p:grpSpPr>
          <a:xfrm>
            <a:off x="7534537" y="4136210"/>
            <a:ext cx="2915963" cy="2449785"/>
            <a:chOff x="6867663" y="3752618"/>
            <a:chExt cx="3187700" cy="26797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827A42-6B98-BBB1-0CFD-DBFD26F1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7663" y="3752618"/>
              <a:ext cx="3187700" cy="26797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E8CAF-95A3-A184-D0B0-565217837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7663" y="5883965"/>
              <a:ext cx="482600" cy="26880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probabilistic graphic models (PGM)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Sum-Product network (SPN):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DeepDB</a:t>
            </a:r>
            <a:r>
              <a:rPr lang="en-US" altLang="zh-CN" sz="25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 training: split data or attribute</a:t>
            </a:r>
          </a:p>
          <a:p>
            <a:pPr lvl="3">
              <a:lnSpc>
                <a:spcPct val="100000"/>
              </a:lnSpc>
            </a:pPr>
            <a:r>
              <a:rPr lang="en-US" altLang="zh-CN" sz="2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Split the data by rows to find local independent attributes</a:t>
            </a:r>
          </a:p>
          <a:p>
            <a:pPr lvl="3">
              <a:lnSpc>
                <a:spcPct val="100000"/>
              </a:lnSpc>
            </a:pPr>
            <a:r>
              <a:rPr lang="en-US" altLang="zh-CN" sz="2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Split attributes (columns) and build histograms on local data</a:t>
            </a:r>
          </a:p>
          <a:p>
            <a:pPr lvl="2">
              <a:lnSpc>
                <a:spcPct val="100000"/>
              </a:lnSpc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 inference: bottom up, linear cost to the node size</a:t>
            </a:r>
          </a:p>
          <a:p>
            <a:pPr lvl="2">
              <a:lnSpc>
                <a:spcPct val="110000"/>
              </a:lnSpc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Accuracy, speed, and model size: sensitive to attribute correlations</a:t>
            </a:r>
          </a:p>
          <a:p>
            <a:pPr lvl="2"/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61E18-C3EB-A358-47D1-DDF8A4962C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021" b="20028"/>
          <a:stretch/>
        </p:blipFill>
        <p:spPr>
          <a:xfrm>
            <a:off x="3879031" y="4316374"/>
            <a:ext cx="2915963" cy="2140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490567-F3AA-F972-EA71-857E0208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196" y="4250647"/>
            <a:ext cx="1631882" cy="2231550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8CC5ED74-7D14-A07C-BB5A-293BF0E33713}"/>
              </a:ext>
            </a:extLst>
          </p:cNvPr>
          <p:cNvSpPr/>
          <p:nvPr/>
        </p:nvSpPr>
        <p:spPr>
          <a:xfrm rot="10800000" flipH="1" flipV="1">
            <a:off x="2871243" y="503629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B375AFB8-E6D8-60D7-E55A-CED8EAEEDF90}"/>
              </a:ext>
            </a:extLst>
          </p:cNvPr>
          <p:cNvSpPr/>
          <p:nvPr/>
        </p:nvSpPr>
        <p:spPr>
          <a:xfrm rot="10800000" flipH="1" flipV="1">
            <a:off x="6630964" y="5060647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9C7ADC-FEB2-DEC8-FD5D-832282146650}"/>
              </a:ext>
            </a:extLst>
          </p:cNvPr>
          <p:cNvSpPr txBox="1"/>
          <p:nvPr/>
        </p:nvSpPr>
        <p:spPr>
          <a:xfrm>
            <a:off x="2323924" y="6511562"/>
            <a:ext cx="7337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DeepDB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Learn from Data, not from Queries!, VLDB 2020]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D5CE5555-7834-9225-E429-195D95E1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63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probabilistic graphic models (PGM)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FSPN: FLAT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Adaptively process highly and weakly correlated attributes</a:t>
            </a:r>
          </a:p>
          <a:p>
            <a:pPr lvl="2"/>
            <a:r>
              <a: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Factorize node: </a:t>
            </a:r>
            <a:r>
              <a:rPr lang="en-US" altLang="zh-CN" sz="1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losslessly</a:t>
            </a:r>
            <a:r>
              <a: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split highly and weakly correlated attributes</a:t>
            </a:r>
          </a:p>
          <a:p>
            <a:pPr lvl="2"/>
            <a:r>
              <a: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SPN: model weakly correlated attributes</a:t>
            </a:r>
          </a:p>
          <a:p>
            <a:pPr lvl="1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Combining the advantages from BN and SPN, no assumptions on correlations</a:t>
            </a:r>
          </a:p>
          <a:p>
            <a:pPr lvl="1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High accuracy and small model size, low Inference time</a:t>
            </a: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-327141" y="6469522"/>
            <a:ext cx="12297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lvl="1"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</a:lstStyle>
          <a:p>
            <a:pPr lvl="1"/>
            <a:r>
              <a:rPr lang="en-US" altLang="zh-CN" dirty="0"/>
              <a:t>(FLAT) FLAT: Fast, Lightweight and Accurate Method for Cardinality Estimation, VLDB 2021 </a:t>
            </a:r>
          </a:p>
          <a:p>
            <a:pPr lvl="1"/>
            <a:endParaRPr lang="en-US" altLang="zh-CN" dirty="0"/>
          </a:p>
        </p:txBody>
      </p:sp>
      <p:grpSp>
        <p:nvGrpSpPr>
          <p:cNvPr id="7" name="组合 53">
            <a:extLst>
              <a:ext uri="{FF2B5EF4-FFF2-40B4-BE49-F238E27FC236}">
                <a16:creationId xmlns:a16="http://schemas.microsoft.com/office/drawing/2014/main" id="{E7F8574C-AD1B-6A2D-EAEB-5A81EC57084F}"/>
              </a:ext>
            </a:extLst>
          </p:cNvPr>
          <p:cNvGrpSpPr/>
          <p:nvPr/>
        </p:nvGrpSpPr>
        <p:grpSpPr>
          <a:xfrm>
            <a:off x="6245185" y="4307401"/>
            <a:ext cx="3564509" cy="2026592"/>
            <a:chOff x="6255292" y="4131476"/>
            <a:chExt cx="3020861" cy="1687641"/>
          </a:xfrm>
        </p:grpSpPr>
        <p:sp>
          <p:nvSpPr>
            <p:cNvPr id="8" name="矩形 54">
              <a:extLst>
                <a:ext uri="{FF2B5EF4-FFF2-40B4-BE49-F238E27FC236}">
                  <a16:creationId xmlns:a16="http://schemas.microsoft.com/office/drawing/2014/main" id="{5E1BA7A6-EA5A-90C0-8472-0C2A6DD97F2C}"/>
                </a:ext>
              </a:extLst>
            </p:cNvPr>
            <p:cNvSpPr/>
            <p:nvPr/>
          </p:nvSpPr>
          <p:spPr>
            <a:xfrm>
              <a:off x="7304395" y="4370876"/>
              <a:ext cx="65915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factorize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椭圆 55">
              <a:extLst>
                <a:ext uri="{FF2B5EF4-FFF2-40B4-BE49-F238E27FC236}">
                  <a16:creationId xmlns:a16="http://schemas.microsoft.com/office/drawing/2014/main" id="{6161883A-0E65-44C2-B063-004124F49FD4}"/>
                </a:ext>
              </a:extLst>
            </p:cNvPr>
            <p:cNvSpPr/>
            <p:nvPr/>
          </p:nvSpPr>
          <p:spPr>
            <a:xfrm rot="2775318">
              <a:off x="7477705" y="4184988"/>
              <a:ext cx="216000" cy="216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0" name="直线连接符 56">
              <a:extLst>
                <a:ext uri="{FF2B5EF4-FFF2-40B4-BE49-F238E27FC236}">
                  <a16:creationId xmlns:a16="http://schemas.microsoft.com/office/drawing/2014/main" id="{1AC9CB83-9B06-1DE5-C62C-EBE3E04F6228}"/>
                </a:ext>
              </a:extLst>
            </p:cNvPr>
            <p:cNvCxnSpPr>
              <a:cxnSpLocks/>
              <a:stCxn id="9" idx="1"/>
              <a:endCxn id="9" idx="5"/>
            </p:cNvCxnSpPr>
            <p:nvPr/>
          </p:nvCxnSpPr>
          <p:spPr>
            <a:xfrm flipH="1">
              <a:off x="7583339" y="4185013"/>
              <a:ext cx="4732" cy="215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57">
              <a:extLst>
                <a:ext uri="{FF2B5EF4-FFF2-40B4-BE49-F238E27FC236}">
                  <a16:creationId xmlns:a16="http://schemas.microsoft.com/office/drawing/2014/main" id="{1D842E49-E710-AAA5-D49A-409D3D6946A6}"/>
                </a:ext>
              </a:extLst>
            </p:cNvPr>
            <p:cNvSpPr/>
            <p:nvPr/>
          </p:nvSpPr>
          <p:spPr>
            <a:xfrm rot="2775318">
              <a:off x="6792963" y="4610535"/>
              <a:ext cx="216000" cy="216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2" name="直线连接符 58">
              <a:extLst>
                <a:ext uri="{FF2B5EF4-FFF2-40B4-BE49-F238E27FC236}">
                  <a16:creationId xmlns:a16="http://schemas.microsoft.com/office/drawing/2014/main" id="{BADACFE2-8914-2505-6F81-579C483DAAF2}"/>
                </a:ext>
              </a:extLst>
            </p:cNvPr>
            <p:cNvCxnSpPr>
              <a:cxnSpLocks/>
              <a:stCxn id="11" idx="1"/>
              <a:endCxn id="11" idx="5"/>
            </p:cNvCxnSpPr>
            <p:nvPr/>
          </p:nvCxnSpPr>
          <p:spPr>
            <a:xfrm flipH="1">
              <a:off x="6898597" y="4610560"/>
              <a:ext cx="4732" cy="215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59">
              <a:extLst>
                <a:ext uri="{FF2B5EF4-FFF2-40B4-BE49-F238E27FC236}">
                  <a16:creationId xmlns:a16="http://schemas.microsoft.com/office/drawing/2014/main" id="{C1AA9135-D47D-6170-4C9D-FC4EE95945B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988" y="4712294"/>
              <a:ext cx="215950" cy="47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60">
              <a:extLst>
                <a:ext uri="{FF2B5EF4-FFF2-40B4-BE49-F238E27FC236}">
                  <a16:creationId xmlns:a16="http://schemas.microsoft.com/office/drawing/2014/main" id="{728E5111-75B1-8A63-621E-639EF973C68A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 flipH="1">
              <a:off x="6978985" y="4290622"/>
              <a:ext cx="498745" cy="3532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61">
              <a:extLst>
                <a:ext uri="{FF2B5EF4-FFF2-40B4-BE49-F238E27FC236}">
                  <a16:creationId xmlns:a16="http://schemas.microsoft.com/office/drawing/2014/main" id="{27FF8ABF-B76D-127C-4498-32BAEF625C3E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H="1">
              <a:off x="6637437" y="4789336"/>
              <a:ext cx="185504" cy="2443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62">
              <a:extLst>
                <a:ext uri="{FF2B5EF4-FFF2-40B4-BE49-F238E27FC236}">
                  <a16:creationId xmlns:a16="http://schemas.microsoft.com/office/drawing/2014/main" id="{4590FD50-A989-29AC-1FBB-2431E618A5A2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>
              <a:off x="6975639" y="4792682"/>
              <a:ext cx="148830" cy="2376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63">
              <a:extLst>
                <a:ext uri="{FF2B5EF4-FFF2-40B4-BE49-F238E27FC236}">
                  <a16:creationId xmlns:a16="http://schemas.microsoft.com/office/drawing/2014/main" id="{E5C9A1C7-9347-6A6F-B6A4-0D2C92F0F903}"/>
                </a:ext>
              </a:extLst>
            </p:cNvPr>
            <p:cNvSpPr/>
            <p:nvPr/>
          </p:nvSpPr>
          <p:spPr>
            <a:xfrm rot="2775318">
              <a:off x="8265317" y="4523930"/>
              <a:ext cx="216000" cy="216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8" name="直线连接符 64">
              <a:extLst>
                <a:ext uri="{FF2B5EF4-FFF2-40B4-BE49-F238E27FC236}">
                  <a16:creationId xmlns:a16="http://schemas.microsoft.com/office/drawing/2014/main" id="{08DBE1DC-374E-8F2E-ADC5-F6EE9FB2B26F}"/>
                </a:ext>
              </a:extLst>
            </p:cNvPr>
            <p:cNvCxnSpPr>
              <a:cxnSpLocks/>
              <a:stCxn id="17" idx="3"/>
              <a:endCxn id="17" idx="7"/>
            </p:cNvCxnSpPr>
            <p:nvPr/>
          </p:nvCxnSpPr>
          <p:spPr>
            <a:xfrm>
              <a:off x="8265342" y="4629564"/>
              <a:ext cx="215950" cy="47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65">
              <a:extLst>
                <a:ext uri="{FF2B5EF4-FFF2-40B4-BE49-F238E27FC236}">
                  <a16:creationId xmlns:a16="http://schemas.microsoft.com/office/drawing/2014/main" id="{C2363F85-AD7E-6846-2E2F-34FCC8638B63}"/>
                </a:ext>
              </a:extLst>
            </p:cNvPr>
            <p:cNvCxnSpPr>
              <a:cxnSpLocks/>
              <a:stCxn id="9" idx="7"/>
              <a:endCxn id="17" idx="2"/>
            </p:cNvCxnSpPr>
            <p:nvPr/>
          </p:nvCxnSpPr>
          <p:spPr>
            <a:xfrm>
              <a:off x="7693680" y="4295354"/>
              <a:ext cx="604961" cy="2585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66">
              <a:extLst>
                <a:ext uri="{FF2B5EF4-FFF2-40B4-BE49-F238E27FC236}">
                  <a16:creationId xmlns:a16="http://schemas.microsoft.com/office/drawing/2014/main" id="{FBA7EE47-2F0D-1370-CC22-1DAC98124037}"/>
                </a:ext>
              </a:extLst>
            </p:cNvPr>
            <p:cNvCxnSpPr>
              <a:cxnSpLocks/>
              <a:stCxn id="17" idx="6"/>
              <a:endCxn id="73" idx="2"/>
            </p:cNvCxnSpPr>
            <p:nvPr/>
          </p:nvCxnSpPr>
          <p:spPr>
            <a:xfrm>
              <a:off x="8447993" y="4709952"/>
              <a:ext cx="253589" cy="3497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67">
              <a:extLst>
                <a:ext uri="{FF2B5EF4-FFF2-40B4-BE49-F238E27FC236}">
                  <a16:creationId xmlns:a16="http://schemas.microsoft.com/office/drawing/2014/main" id="{F0F3ADF2-B9CE-A214-89F4-BB6E02669047}"/>
                </a:ext>
              </a:extLst>
            </p:cNvPr>
            <p:cNvCxnSpPr>
              <a:cxnSpLocks/>
              <a:stCxn id="17" idx="4"/>
              <a:endCxn id="75" idx="0"/>
            </p:cNvCxnSpPr>
            <p:nvPr/>
          </p:nvCxnSpPr>
          <p:spPr>
            <a:xfrm flipH="1">
              <a:off x="8038461" y="4706606"/>
              <a:ext cx="256834" cy="3539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68">
              <a:extLst>
                <a:ext uri="{FF2B5EF4-FFF2-40B4-BE49-F238E27FC236}">
                  <a16:creationId xmlns:a16="http://schemas.microsoft.com/office/drawing/2014/main" id="{774DE6CE-FCD9-5413-9BAE-C67E78C50F95}"/>
                </a:ext>
              </a:extLst>
            </p:cNvPr>
            <p:cNvGrpSpPr/>
            <p:nvPr/>
          </p:nvGrpSpPr>
          <p:grpSpPr>
            <a:xfrm>
              <a:off x="6451415" y="5000382"/>
              <a:ext cx="216000" cy="216000"/>
              <a:chOff x="4642692" y="2330978"/>
              <a:chExt cx="288000" cy="288000"/>
            </a:xfrm>
          </p:grpSpPr>
          <p:grpSp>
            <p:nvGrpSpPr>
              <p:cNvPr id="81" name="组合 126">
                <a:extLst>
                  <a:ext uri="{FF2B5EF4-FFF2-40B4-BE49-F238E27FC236}">
                    <a16:creationId xmlns:a16="http://schemas.microsoft.com/office/drawing/2014/main" id="{3B21E34A-C6D4-AB81-627B-68EC11E146CA}"/>
                  </a:ext>
                </a:extLst>
              </p:cNvPr>
              <p:cNvGrpSpPr/>
              <p:nvPr/>
            </p:nvGrpSpPr>
            <p:grpSpPr>
              <a:xfrm>
                <a:off x="4642692" y="2330978"/>
                <a:ext cx="288000" cy="288000"/>
                <a:chOff x="6336884" y="1326221"/>
                <a:chExt cx="288000" cy="288000"/>
              </a:xfrm>
            </p:grpSpPr>
            <p:sp>
              <p:nvSpPr>
                <p:cNvPr id="83" name="椭圆 128">
                  <a:extLst>
                    <a:ext uri="{FF2B5EF4-FFF2-40B4-BE49-F238E27FC236}">
                      <a16:creationId xmlns:a16="http://schemas.microsoft.com/office/drawing/2014/main" id="{1129028C-63A4-1679-80C9-F6F934A7525C}"/>
                    </a:ext>
                  </a:extLst>
                </p:cNvPr>
                <p:cNvSpPr/>
                <p:nvPr/>
              </p:nvSpPr>
              <p:spPr>
                <a:xfrm rot="2775318">
                  <a:off x="6336884" y="1326221"/>
                  <a:ext cx="288000" cy="288000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84" name="直线连接符 129">
                  <a:extLst>
                    <a:ext uri="{FF2B5EF4-FFF2-40B4-BE49-F238E27FC236}">
                      <a16:creationId xmlns:a16="http://schemas.microsoft.com/office/drawing/2014/main" id="{3CF83EF9-00C6-CD18-82FF-90388B5FAA0D}"/>
                    </a:ext>
                  </a:extLst>
                </p:cNvPr>
                <p:cNvCxnSpPr>
                  <a:cxnSpLocks/>
                  <a:stCxn id="83" idx="0"/>
                  <a:endCxn id="83" idx="4"/>
                </p:cNvCxnSpPr>
                <p:nvPr/>
              </p:nvCxnSpPr>
              <p:spPr>
                <a:xfrm flipH="1">
                  <a:off x="6376854" y="1370653"/>
                  <a:ext cx="208060" cy="1991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直线连接符 127">
                <a:extLst>
                  <a:ext uri="{FF2B5EF4-FFF2-40B4-BE49-F238E27FC236}">
                    <a16:creationId xmlns:a16="http://schemas.microsoft.com/office/drawing/2014/main" id="{631AB130-1105-E356-1683-90E1946C8F5C}"/>
                  </a:ext>
                </a:extLst>
              </p:cNvPr>
              <p:cNvCxnSpPr>
                <a:cxnSpLocks/>
                <a:stCxn id="83" idx="6"/>
                <a:endCxn id="83" idx="2"/>
              </p:cNvCxnSpPr>
              <p:nvPr/>
            </p:nvCxnSpPr>
            <p:spPr>
              <a:xfrm flipH="1" flipV="1">
                <a:off x="4687124" y="2370948"/>
                <a:ext cx="199136" cy="208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69">
              <a:extLst>
                <a:ext uri="{FF2B5EF4-FFF2-40B4-BE49-F238E27FC236}">
                  <a16:creationId xmlns:a16="http://schemas.microsoft.com/office/drawing/2014/main" id="{71AFEB46-E3F2-61AC-12E2-0A0E56CEBDA6}"/>
                </a:ext>
              </a:extLst>
            </p:cNvPr>
            <p:cNvSpPr/>
            <p:nvPr/>
          </p:nvSpPr>
          <p:spPr>
            <a:xfrm>
              <a:off x="6290581" y="5451080"/>
              <a:ext cx="144000" cy="14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70">
              <a:extLst>
                <a:ext uri="{FF2B5EF4-FFF2-40B4-BE49-F238E27FC236}">
                  <a16:creationId xmlns:a16="http://schemas.microsoft.com/office/drawing/2014/main" id="{B68857CD-782C-F5A2-CAA6-D1C0AC2586CD}"/>
                </a:ext>
              </a:extLst>
            </p:cNvPr>
            <p:cNvSpPr/>
            <p:nvPr/>
          </p:nvSpPr>
          <p:spPr>
            <a:xfrm>
              <a:off x="6707536" y="5451080"/>
              <a:ext cx="14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5" name="直线箭头连接符 71">
              <a:extLst>
                <a:ext uri="{FF2B5EF4-FFF2-40B4-BE49-F238E27FC236}">
                  <a16:creationId xmlns:a16="http://schemas.microsoft.com/office/drawing/2014/main" id="{C360F57C-A2AD-EABD-6FB7-58F207489061}"/>
                </a:ext>
              </a:extLst>
            </p:cNvPr>
            <p:cNvCxnSpPr>
              <a:cxnSpLocks/>
              <a:stCxn id="83" idx="4"/>
              <a:endCxn id="23" idx="0"/>
            </p:cNvCxnSpPr>
            <p:nvPr/>
          </p:nvCxnSpPr>
          <p:spPr>
            <a:xfrm flipH="1">
              <a:off x="6362581" y="5183058"/>
              <a:ext cx="118812" cy="268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72">
              <a:extLst>
                <a:ext uri="{FF2B5EF4-FFF2-40B4-BE49-F238E27FC236}">
                  <a16:creationId xmlns:a16="http://schemas.microsoft.com/office/drawing/2014/main" id="{3D92EDD4-ABD8-AFE0-9D1C-67A3A7C61925}"/>
                </a:ext>
              </a:extLst>
            </p:cNvPr>
            <p:cNvCxnSpPr>
              <a:cxnSpLocks/>
              <a:stCxn id="83" idx="6"/>
              <a:endCxn id="24" idx="0"/>
            </p:cNvCxnSpPr>
            <p:nvPr/>
          </p:nvCxnSpPr>
          <p:spPr>
            <a:xfrm>
              <a:off x="6634091" y="5186404"/>
              <a:ext cx="145445" cy="2646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73">
              <a:extLst>
                <a:ext uri="{FF2B5EF4-FFF2-40B4-BE49-F238E27FC236}">
                  <a16:creationId xmlns:a16="http://schemas.microsoft.com/office/drawing/2014/main" id="{219585CD-0007-7A47-430B-AC3C7D42BB78}"/>
                </a:ext>
              </a:extLst>
            </p:cNvPr>
            <p:cNvGrpSpPr/>
            <p:nvPr/>
          </p:nvGrpSpPr>
          <p:grpSpPr>
            <a:xfrm>
              <a:off x="7091145" y="5000382"/>
              <a:ext cx="216000" cy="216000"/>
              <a:chOff x="4642692" y="2330978"/>
              <a:chExt cx="288000" cy="288000"/>
            </a:xfrm>
          </p:grpSpPr>
          <p:grpSp>
            <p:nvGrpSpPr>
              <p:cNvPr id="77" name="组合 122">
                <a:extLst>
                  <a:ext uri="{FF2B5EF4-FFF2-40B4-BE49-F238E27FC236}">
                    <a16:creationId xmlns:a16="http://schemas.microsoft.com/office/drawing/2014/main" id="{0F889EAD-1465-1779-3FC2-0E62596C5F28}"/>
                  </a:ext>
                </a:extLst>
              </p:cNvPr>
              <p:cNvGrpSpPr/>
              <p:nvPr/>
            </p:nvGrpSpPr>
            <p:grpSpPr>
              <a:xfrm>
                <a:off x="4642692" y="2330978"/>
                <a:ext cx="288000" cy="288000"/>
                <a:chOff x="6336884" y="1326221"/>
                <a:chExt cx="288000" cy="288000"/>
              </a:xfrm>
            </p:grpSpPr>
            <p:sp>
              <p:nvSpPr>
                <p:cNvPr id="79" name="椭圆 124">
                  <a:extLst>
                    <a:ext uri="{FF2B5EF4-FFF2-40B4-BE49-F238E27FC236}">
                      <a16:creationId xmlns:a16="http://schemas.microsoft.com/office/drawing/2014/main" id="{90C1ADFF-6E2A-3596-8975-5FC6815A8E1D}"/>
                    </a:ext>
                  </a:extLst>
                </p:cNvPr>
                <p:cNvSpPr/>
                <p:nvPr/>
              </p:nvSpPr>
              <p:spPr>
                <a:xfrm rot="2775318">
                  <a:off x="6336884" y="1326221"/>
                  <a:ext cx="288000" cy="288000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80" name="直线连接符 125">
                  <a:extLst>
                    <a:ext uri="{FF2B5EF4-FFF2-40B4-BE49-F238E27FC236}">
                      <a16:creationId xmlns:a16="http://schemas.microsoft.com/office/drawing/2014/main" id="{CABF45AE-05A6-9B03-3A25-3CF7C7DA3076}"/>
                    </a:ext>
                  </a:extLst>
                </p:cNvPr>
                <p:cNvCxnSpPr>
                  <a:cxnSpLocks/>
                  <a:stCxn id="79" idx="0"/>
                  <a:endCxn id="79" idx="4"/>
                </p:cNvCxnSpPr>
                <p:nvPr/>
              </p:nvCxnSpPr>
              <p:spPr>
                <a:xfrm flipH="1">
                  <a:off x="6376854" y="1370653"/>
                  <a:ext cx="208060" cy="1991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8" name="直线连接符 123">
                <a:extLst>
                  <a:ext uri="{FF2B5EF4-FFF2-40B4-BE49-F238E27FC236}">
                    <a16:creationId xmlns:a16="http://schemas.microsoft.com/office/drawing/2014/main" id="{35A84C09-FF41-9C41-9C04-CB1823DB4C3D}"/>
                  </a:ext>
                </a:extLst>
              </p:cNvPr>
              <p:cNvCxnSpPr>
                <a:cxnSpLocks/>
                <a:stCxn id="79" idx="6"/>
                <a:endCxn id="79" idx="2"/>
              </p:cNvCxnSpPr>
              <p:nvPr/>
            </p:nvCxnSpPr>
            <p:spPr>
              <a:xfrm flipH="1" flipV="1">
                <a:off x="4687124" y="2370948"/>
                <a:ext cx="199136" cy="208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74">
              <a:extLst>
                <a:ext uri="{FF2B5EF4-FFF2-40B4-BE49-F238E27FC236}">
                  <a16:creationId xmlns:a16="http://schemas.microsoft.com/office/drawing/2014/main" id="{AABAB072-8518-5DFF-E6C4-46D5954F6940}"/>
                </a:ext>
              </a:extLst>
            </p:cNvPr>
            <p:cNvSpPr/>
            <p:nvPr/>
          </p:nvSpPr>
          <p:spPr>
            <a:xfrm>
              <a:off x="6949361" y="5451080"/>
              <a:ext cx="144000" cy="14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矩形 75">
              <a:extLst>
                <a:ext uri="{FF2B5EF4-FFF2-40B4-BE49-F238E27FC236}">
                  <a16:creationId xmlns:a16="http://schemas.microsoft.com/office/drawing/2014/main" id="{917191DD-4A0D-A17F-B779-AC66CCD3F6EE}"/>
                </a:ext>
              </a:extLst>
            </p:cNvPr>
            <p:cNvSpPr/>
            <p:nvPr/>
          </p:nvSpPr>
          <p:spPr>
            <a:xfrm>
              <a:off x="7366316" y="5451080"/>
              <a:ext cx="14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0" name="直线箭头连接符 76">
              <a:extLst>
                <a:ext uri="{FF2B5EF4-FFF2-40B4-BE49-F238E27FC236}">
                  <a16:creationId xmlns:a16="http://schemas.microsoft.com/office/drawing/2014/main" id="{23078014-910C-52FE-4AA2-DDE1FBE41840}"/>
                </a:ext>
              </a:extLst>
            </p:cNvPr>
            <p:cNvCxnSpPr>
              <a:cxnSpLocks/>
              <a:stCxn id="79" idx="4"/>
              <a:endCxn id="28" idx="0"/>
            </p:cNvCxnSpPr>
            <p:nvPr/>
          </p:nvCxnSpPr>
          <p:spPr>
            <a:xfrm flipH="1">
              <a:off x="7021361" y="5183058"/>
              <a:ext cx="99762" cy="268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77">
              <a:extLst>
                <a:ext uri="{FF2B5EF4-FFF2-40B4-BE49-F238E27FC236}">
                  <a16:creationId xmlns:a16="http://schemas.microsoft.com/office/drawing/2014/main" id="{33AFB2AC-5D56-18C9-BCCD-76C45721B564}"/>
                </a:ext>
              </a:extLst>
            </p:cNvPr>
            <p:cNvCxnSpPr>
              <a:cxnSpLocks/>
              <a:stCxn id="79" idx="6"/>
              <a:endCxn id="29" idx="0"/>
            </p:cNvCxnSpPr>
            <p:nvPr/>
          </p:nvCxnSpPr>
          <p:spPr>
            <a:xfrm>
              <a:off x="7273821" y="5186404"/>
              <a:ext cx="164495" cy="2646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78">
              <a:extLst>
                <a:ext uri="{FF2B5EF4-FFF2-40B4-BE49-F238E27FC236}">
                  <a16:creationId xmlns:a16="http://schemas.microsoft.com/office/drawing/2014/main" id="{C4C79299-8935-33F6-6F8B-D4B9FFA3C249}"/>
                </a:ext>
              </a:extLst>
            </p:cNvPr>
            <p:cNvGrpSpPr/>
            <p:nvPr/>
          </p:nvGrpSpPr>
          <p:grpSpPr>
            <a:xfrm>
              <a:off x="7852439" y="5027259"/>
              <a:ext cx="216000" cy="216000"/>
              <a:chOff x="5355020" y="1611019"/>
              <a:chExt cx="288000" cy="288000"/>
            </a:xfrm>
          </p:grpSpPr>
          <p:sp>
            <p:nvSpPr>
              <p:cNvPr id="75" name="椭圆 120">
                <a:extLst>
                  <a:ext uri="{FF2B5EF4-FFF2-40B4-BE49-F238E27FC236}">
                    <a16:creationId xmlns:a16="http://schemas.microsoft.com/office/drawing/2014/main" id="{5D31220E-3875-765F-0D61-4BAA35E93F0C}"/>
                  </a:ext>
                </a:extLst>
              </p:cNvPr>
              <p:cNvSpPr/>
              <p:nvPr/>
            </p:nvSpPr>
            <p:spPr>
              <a:xfrm rot="2775318">
                <a:off x="5355020" y="1611019"/>
                <a:ext cx="288000" cy="28800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76" name="直线连接符 121">
                <a:extLst>
                  <a:ext uri="{FF2B5EF4-FFF2-40B4-BE49-F238E27FC236}">
                    <a16:creationId xmlns:a16="http://schemas.microsoft.com/office/drawing/2014/main" id="{F6026188-0D74-1AF0-7B4F-10F5C578C199}"/>
                  </a:ext>
                </a:extLst>
              </p:cNvPr>
              <p:cNvCxnSpPr>
                <a:cxnSpLocks/>
                <a:stCxn id="75" idx="3"/>
                <a:endCxn id="75" idx="7"/>
              </p:cNvCxnSpPr>
              <p:nvPr/>
            </p:nvCxnSpPr>
            <p:spPr>
              <a:xfrm>
                <a:off x="5355055" y="1751864"/>
                <a:ext cx="287930" cy="63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矩形 79">
              <a:extLst>
                <a:ext uri="{FF2B5EF4-FFF2-40B4-BE49-F238E27FC236}">
                  <a16:creationId xmlns:a16="http://schemas.microsoft.com/office/drawing/2014/main" id="{E4D8E247-3CD6-A1B3-DB17-8F3FE387AD3C}"/>
                </a:ext>
              </a:extLst>
            </p:cNvPr>
            <p:cNvSpPr/>
            <p:nvPr/>
          </p:nvSpPr>
          <p:spPr>
            <a:xfrm>
              <a:off x="7593732" y="5451030"/>
              <a:ext cx="29547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5" name="直线箭头连接符 80">
              <a:extLst>
                <a:ext uri="{FF2B5EF4-FFF2-40B4-BE49-F238E27FC236}">
                  <a16:creationId xmlns:a16="http://schemas.microsoft.com/office/drawing/2014/main" id="{27EAB66C-A20E-B990-FB8F-5AC88E9F417E}"/>
                </a:ext>
              </a:extLst>
            </p:cNvPr>
            <p:cNvCxnSpPr>
              <a:cxnSpLocks/>
              <a:stCxn id="75" idx="4"/>
              <a:endCxn id="34" idx="0"/>
            </p:cNvCxnSpPr>
            <p:nvPr/>
          </p:nvCxnSpPr>
          <p:spPr>
            <a:xfrm flipH="1">
              <a:off x="7741467" y="5209935"/>
              <a:ext cx="140950" cy="2410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81">
              <a:extLst>
                <a:ext uri="{FF2B5EF4-FFF2-40B4-BE49-F238E27FC236}">
                  <a16:creationId xmlns:a16="http://schemas.microsoft.com/office/drawing/2014/main" id="{208AC890-FB09-1511-1650-74E136056BA3}"/>
                </a:ext>
              </a:extLst>
            </p:cNvPr>
            <p:cNvSpPr/>
            <p:nvPr/>
          </p:nvSpPr>
          <p:spPr>
            <a:xfrm>
              <a:off x="8013367" y="5454456"/>
              <a:ext cx="29547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7" name="直线箭头连接符 82">
              <a:extLst>
                <a:ext uri="{FF2B5EF4-FFF2-40B4-BE49-F238E27FC236}">
                  <a16:creationId xmlns:a16="http://schemas.microsoft.com/office/drawing/2014/main" id="{47F07056-69F5-A51C-3C62-346A7D1B8DD1}"/>
                </a:ext>
              </a:extLst>
            </p:cNvPr>
            <p:cNvCxnSpPr>
              <a:cxnSpLocks/>
              <a:stCxn id="75" idx="6"/>
              <a:endCxn id="36" idx="0"/>
            </p:cNvCxnSpPr>
            <p:nvPr/>
          </p:nvCxnSpPr>
          <p:spPr>
            <a:xfrm>
              <a:off x="8035115" y="5213281"/>
              <a:ext cx="125987" cy="2411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83">
              <a:extLst>
                <a:ext uri="{FF2B5EF4-FFF2-40B4-BE49-F238E27FC236}">
                  <a16:creationId xmlns:a16="http://schemas.microsoft.com/office/drawing/2014/main" id="{6968D114-73C7-F9CC-F141-0B86C12A876F}"/>
                </a:ext>
              </a:extLst>
            </p:cNvPr>
            <p:cNvGrpSpPr/>
            <p:nvPr/>
          </p:nvGrpSpPr>
          <p:grpSpPr>
            <a:xfrm>
              <a:off x="8668258" y="5029747"/>
              <a:ext cx="216000" cy="216000"/>
              <a:chOff x="5355020" y="1611019"/>
              <a:chExt cx="288000" cy="288000"/>
            </a:xfrm>
          </p:grpSpPr>
          <p:sp>
            <p:nvSpPr>
              <p:cNvPr id="73" name="椭圆 118">
                <a:extLst>
                  <a:ext uri="{FF2B5EF4-FFF2-40B4-BE49-F238E27FC236}">
                    <a16:creationId xmlns:a16="http://schemas.microsoft.com/office/drawing/2014/main" id="{43C49DD9-3E48-529B-CD28-BB4F653E04E9}"/>
                  </a:ext>
                </a:extLst>
              </p:cNvPr>
              <p:cNvSpPr/>
              <p:nvPr/>
            </p:nvSpPr>
            <p:spPr>
              <a:xfrm rot="2775318">
                <a:off x="5355020" y="1611019"/>
                <a:ext cx="288000" cy="28800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74" name="直线连接符 119">
                <a:extLst>
                  <a:ext uri="{FF2B5EF4-FFF2-40B4-BE49-F238E27FC236}">
                    <a16:creationId xmlns:a16="http://schemas.microsoft.com/office/drawing/2014/main" id="{66513D49-239A-BEA6-5676-5B3134EC158E}"/>
                  </a:ext>
                </a:extLst>
              </p:cNvPr>
              <p:cNvCxnSpPr>
                <a:cxnSpLocks/>
                <a:stCxn id="73" idx="3"/>
                <a:endCxn id="73" idx="7"/>
              </p:cNvCxnSpPr>
              <p:nvPr/>
            </p:nvCxnSpPr>
            <p:spPr>
              <a:xfrm>
                <a:off x="5355055" y="1751864"/>
                <a:ext cx="287930" cy="63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84">
              <a:extLst>
                <a:ext uri="{FF2B5EF4-FFF2-40B4-BE49-F238E27FC236}">
                  <a16:creationId xmlns:a16="http://schemas.microsoft.com/office/drawing/2014/main" id="{D04CCA23-A788-92FF-2C2B-EAF73733DED5}"/>
                </a:ext>
              </a:extLst>
            </p:cNvPr>
            <p:cNvSpPr/>
            <p:nvPr/>
          </p:nvSpPr>
          <p:spPr>
            <a:xfrm>
              <a:off x="8409551" y="5453518"/>
              <a:ext cx="29547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0" name="直线箭头连接符 85">
              <a:extLst>
                <a:ext uri="{FF2B5EF4-FFF2-40B4-BE49-F238E27FC236}">
                  <a16:creationId xmlns:a16="http://schemas.microsoft.com/office/drawing/2014/main" id="{829F9EB2-612F-3D5C-B0D3-6CCB76C70D3B}"/>
                </a:ext>
              </a:extLst>
            </p:cNvPr>
            <p:cNvCxnSpPr>
              <a:cxnSpLocks/>
              <a:stCxn id="73" idx="4"/>
              <a:endCxn id="39" idx="0"/>
            </p:cNvCxnSpPr>
            <p:nvPr/>
          </p:nvCxnSpPr>
          <p:spPr>
            <a:xfrm flipH="1">
              <a:off x="8557286" y="5212423"/>
              <a:ext cx="140950" cy="2410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86">
              <a:extLst>
                <a:ext uri="{FF2B5EF4-FFF2-40B4-BE49-F238E27FC236}">
                  <a16:creationId xmlns:a16="http://schemas.microsoft.com/office/drawing/2014/main" id="{BA91DA63-CC14-E71A-AE99-03F3093EC24A}"/>
                </a:ext>
              </a:extLst>
            </p:cNvPr>
            <p:cNvSpPr/>
            <p:nvPr/>
          </p:nvSpPr>
          <p:spPr>
            <a:xfrm>
              <a:off x="8854653" y="5453013"/>
              <a:ext cx="29547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2" name="直线箭头连接符 87">
              <a:extLst>
                <a:ext uri="{FF2B5EF4-FFF2-40B4-BE49-F238E27FC236}">
                  <a16:creationId xmlns:a16="http://schemas.microsoft.com/office/drawing/2014/main" id="{047158DD-6786-B1B9-F801-72FE33D5FC32}"/>
                </a:ext>
              </a:extLst>
            </p:cNvPr>
            <p:cNvCxnSpPr>
              <a:cxnSpLocks/>
              <a:stCxn id="73" idx="6"/>
              <a:endCxn id="41" idx="0"/>
            </p:cNvCxnSpPr>
            <p:nvPr/>
          </p:nvCxnSpPr>
          <p:spPr>
            <a:xfrm>
              <a:off x="8850934" y="5215769"/>
              <a:ext cx="151454" cy="2372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88">
                  <a:extLst>
                    <a:ext uri="{FF2B5EF4-FFF2-40B4-BE49-F238E27FC236}">
                      <a16:creationId xmlns:a16="http://schemas.microsoft.com/office/drawing/2014/main" id="{DAF18768-691B-F029-9F89-4931011BEC0E}"/>
                    </a:ext>
                  </a:extLst>
                </p:cNvPr>
                <p:cNvSpPr txBox="1"/>
                <p:nvPr/>
              </p:nvSpPr>
              <p:spPr>
                <a:xfrm>
                  <a:off x="7682280" y="4131476"/>
                  <a:ext cx="1792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08E5A57E-6B7F-314B-B6B2-38BB3B09D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280" y="4131476"/>
                  <a:ext cx="179280" cy="153888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89">
                  <a:extLst>
                    <a:ext uri="{FF2B5EF4-FFF2-40B4-BE49-F238E27FC236}">
                      <a16:creationId xmlns:a16="http://schemas.microsoft.com/office/drawing/2014/main" id="{12FB5973-EF89-B988-32B8-927371881A6E}"/>
                    </a:ext>
                  </a:extLst>
                </p:cNvPr>
                <p:cNvSpPr txBox="1"/>
                <p:nvPr/>
              </p:nvSpPr>
              <p:spPr>
                <a:xfrm>
                  <a:off x="6809309" y="4452351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C0519070-94C8-5046-8030-76A9557ED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09" y="4452351"/>
                  <a:ext cx="182229" cy="153888"/>
                </a:xfrm>
                <a:prstGeom prst="rect">
                  <a:avLst/>
                </a:prstGeom>
                <a:blipFill>
                  <a:blip r:embed="rId4"/>
                  <a:stretch>
                    <a:fillRect l="-12500" r="-6250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90">
                  <a:extLst>
                    <a:ext uri="{FF2B5EF4-FFF2-40B4-BE49-F238E27FC236}">
                      <a16:creationId xmlns:a16="http://schemas.microsoft.com/office/drawing/2014/main" id="{C814A220-165D-5547-C49C-A6E4889A2440}"/>
                    </a:ext>
                  </a:extLst>
                </p:cNvPr>
                <p:cNvSpPr txBox="1"/>
                <p:nvPr/>
              </p:nvSpPr>
              <p:spPr>
                <a:xfrm>
                  <a:off x="8479990" y="4556551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03DAE34-FBFB-894C-9675-71A6424DB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990" y="4556551"/>
                  <a:ext cx="182229" cy="153888"/>
                </a:xfrm>
                <a:prstGeom prst="rect">
                  <a:avLst/>
                </a:prstGeom>
                <a:blipFill>
                  <a:blip r:embed="rId5"/>
                  <a:stretch>
                    <a:fillRect l="-13333" r="-6667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91">
                  <a:extLst>
                    <a:ext uri="{FF2B5EF4-FFF2-40B4-BE49-F238E27FC236}">
                      <a16:creationId xmlns:a16="http://schemas.microsoft.com/office/drawing/2014/main" id="{B6A2CE60-AF06-4915-6663-ADE312391859}"/>
                    </a:ext>
                  </a:extLst>
                </p:cNvPr>
                <p:cNvSpPr txBox="1"/>
                <p:nvPr/>
              </p:nvSpPr>
              <p:spPr>
                <a:xfrm>
                  <a:off x="6671898" y="5031314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BA1FACA2-E7F7-6C4F-8A8D-EC3A3AEE5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1898" y="5031314"/>
                  <a:ext cx="182229" cy="153888"/>
                </a:xfrm>
                <a:prstGeom prst="rect">
                  <a:avLst/>
                </a:prstGeom>
                <a:blipFill>
                  <a:blip r:embed="rId6"/>
                  <a:stretch>
                    <a:fillRect l="-20000" r="-6667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92">
                  <a:extLst>
                    <a:ext uri="{FF2B5EF4-FFF2-40B4-BE49-F238E27FC236}">
                      <a16:creationId xmlns:a16="http://schemas.microsoft.com/office/drawing/2014/main" id="{AB2D5F17-D528-28C8-5274-2DDA7AEEF966}"/>
                    </a:ext>
                  </a:extLst>
                </p:cNvPr>
                <p:cNvSpPr txBox="1"/>
                <p:nvPr/>
              </p:nvSpPr>
              <p:spPr>
                <a:xfrm>
                  <a:off x="7306212" y="5035332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5814021D-1824-3741-ABDD-79C343367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6212" y="5035332"/>
                  <a:ext cx="182229" cy="153888"/>
                </a:xfrm>
                <a:prstGeom prst="rect">
                  <a:avLst/>
                </a:prstGeom>
                <a:blipFill>
                  <a:blip r:embed="rId7"/>
                  <a:stretch>
                    <a:fillRect l="-20000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93">
                  <a:extLst>
                    <a:ext uri="{FF2B5EF4-FFF2-40B4-BE49-F238E27FC236}">
                      <a16:creationId xmlns:a16="http://schemas.microsoft.com/office/drawing/2014/main" id="{5D1EDDB3-0486-CD7E-906E-AFEA6E8DE117}"/>
                    </a:ext>
                  </a:extLst>
                </p:cNvPr>
                <p:cNvSpPr txBox="1"/>
                <p:nvPr/>
              </p:nvSpPr>
              <p:spPr>
                <a:xfrm>
                  <a:off x="7663991" y="5035154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C15487D9-85D2-8F4C-AB39-85574EEB4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991" y="5035154"/>
                  <a:ext cx="182229" cy="153888"/>
                </a:xfrm>
                <a:prstGeom prst="rect">
                  <a:avLst/>
                </a:prstGeom>
                <a:blipFill>
                  <a:blip r:embed="rId8"/>
                  <a:stretch>
                    <a:fillRect l="-13333" r="-6667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94">
                  <a:extLst>
                    <a:ext uri="{FF2B5EF4-FFF2-40B4-BE49-F238E27FC236}">
                      <a16:creationId xmlns:a16="http://schemas.microsoft.com/office/drawing/2014/main" id="{E77E95CC-3593-2ACA-97C0-8A00AE304B1B}"/>
                    </a:ext>
                  </a:extLst>
                </p:cNvPr>
                <p:cNvSpPr txBox="1"/>
                <p:nvPr/>
              </p:nvSpPr>
              <p:spPr>
                <a:xfrm>
                  <a:off x="8908843" y="5057983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686955BC-E7AA-D34A-86DC-5037F6E4C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8843" y="5057983"/>
                  <a:ext cx="182229" cy="153888"/>
                </a:xfrm>
                <a:prstGeom prst="rect">
                  <a:avLst/>
                </a:prstGeom>
                <a:blipFill>
                  <a:blip r:embed="rId9"/>
                  <a:stretch>
                    <a:fillRect l="-20000" r="-6667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95">
              <a:extLst>
                <a:ext uri="{FF2B5EF4-FFF2-40B4-BE49-F238E27FC236}">
                  <a16:creationId xmlns:a16="http://schemas.microsoft.com/office/drawing/2014/main" id="{FE147449-8258-6A50-1020-78B14C2EE49A}"/>
                </a:ext>
              </a:extLst>
            </p:cNvPr>
            <p:cNvSpPr/>
            <p:nvPr/>
          </p:nvSpPr>
          <p:spPr>
            <a:xfrm>
              <a:off x="7604512" y="5459290"/>
              <a:ext cx="145862" cy="127671"/>
            </a:xfrm>
            <a:prstGeom prst="rect">
              <a:avLst/>
            </a:prstGeom>
            <a:solidFill>
              <a:srgbClr val="EFB5B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矩形 96">
              <a:extLst>
                <a:ext uri="{FF2B5EF4-FFF2-40B4-BE49-F238E27FC236}">
                  <a16:creationId xmlns:a16="http://schemas.microsoft.com/office/drawing/2014/main" id="{0D813370-2346-6B0E-9D47-F5DA847D0578}"/>
                </a:ext>
              </a:extLst>
            </p:cNvPr>
            <p:cNvSpPr/>
            <p:nvPr/>
          </p:nvSpPr>
          <p:spPr>
            <a:xfrm>
              <a:off x="8018580" y="5462741"/>
              <a:ext cx="154757" cy="127671"/>
            </a:xfrm>
            <a:prstGeom prst="rect">
              <a:avLst/>
            </a:prstGeom>
            <a:solidFill>
              <a:srgbClr val="EFB5B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矩形 97">
              <a:extLst>
                <a:ext uri="{FF2B5EF4-FFF2-40B4-BE49-F238E27FC236}">
                  <a16:creationId xmlns:a16="http://schemas.microsoft.com/office/drawing/2014/main" id="{4E6E5600-8984-C133-CCE8-91A049B40216}"/>
                </a:ext>
              </a:extLst>
            </p:cNvPr>
            <p:cNvSpPr/>
            <p:nvPr/>
          </p:nvSpPr>
          <p:spPr>
            <a:xfrm>
              <a:off x="8416141" y="5459290"/>
              <a:ext cx="147735" cy="134573"/>
            </a:xfrm>
            <a:prstGeom prst="rect">
              <a:avLst/>
            </a:prstGeom>
            <a:solidFill>
              <a:srgbClr val="EFB5B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矩形 98">
              <a:extLst>
                <a:ext uri="{FF2B5EF4-FFF2-40B4-BE49-F238E27FC236}">
                  <a16:creationId xmlns:a16="http://schemas.microsoft.com/office/drawing/2014/main" id="{88CEB60E-6F17-0862-3290-4C4472C8A4E6}"/>
                </a:ext>
              </a:extLst>
            </p:cNvPr>
            <p:cNvSpPr/>
            <p:nvPr/>
          </p:nvSpPr>
          <p:spPr>
            <a:xfrm>
              <a:off x="8860518" y="5459290"/>
              <a:ext cx="149895" cy="131122"/>
            </a:xfrm>
            <a:prstGeom prst="rect">
              <a:avLst/>
            </a:prstGeom>
            <a:solidFill>
              <a:srgbClr val="EFB5B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矩形 99">
              <a:extLst>
                <a:ext uri="{FF2B5EF4-FFF2-40B4-BE49-F238E27FC236}">
                  <a16:creationId xmlns:a16="http://schemas.microsoft.com/office/drawing/2014/main" id="{A3EA5BA2-15F0-885E-901C-0241109E46CA}"/>
                </a:ext>
              </a:extLst>
            </p:cNvPr>
            <p:cNvSpPr/>
            <p:nvPr/>
          </p:nvSpPr>
          <p:spPr>
            <a:xfrm>
              <a:off x="7898261" y="4513078"/>
              <a:ext cx="4154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split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5" name="矩形 100">
              <a:extLst>
                <a:ext uri="{FF2B5EF4-FFF2-40B4-BE49-F238E27FC236}">
                  <a16:creationId xmlns:a16="http://schemas.microsoft.com/office/drawing/2014/main" id="{A73EF2E1-457A-6A55-1652-D4C9FBD66BC1}"/>
                </a:ext>
              </a:extLst>
            </p:cNvPr>
            <p:cNvSpPr/>
            <p:nvPr/>
          </p:nvSpPr>
          <p:spPr>
            <a:xfrm rot="18099843">
              <a:off x="6034530" y="4920276"/>
              <a:ext cx="67235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product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矩形 101">
              <a:extLst>
                <a:ext uri="{FF2B5EF4-FFF2-40B4-BE49-F238E27FC236}">
                  <a16:creationId xmlns:a16="http://schemas.microsoft.com/office/drawing/2014/main" id="{E0AC424C-F9F1-DC53-1E50-BBF9536F7716}"/>
                </a:ext>
              </a:extLst>
            </p:cNvPr>
            <p:cNvSpPr/>
            <p:nvPr/>
          </p:nvSpPr>
          <p:spPr>
            <a:xfrm>
              <a:off x="6308932" y="5584413"/>
              <a:ext cx="104984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﻿univariate leaf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7" name="矩形 102">
              <a:extLst>
                <a:ext uri="{FF2B5EF4-FFF2-40B4-BE49-F238E27FC236}">
                  <a16:creationId xmlns:a16="http://schemas.microsoft.com/office/drawing/2014/main" id="{A4B2E1F6-E188-6CD3-D305-1790A7344262}"/>
                </a:ext>
              </a:extLst>
            </p:cNvPr>
            <p:cNvSpPr/>
            <p:nvPr/>
          </p:nvSpPr>
          <p:spPr>
            <a:xfrm>
              <a:off x="6505335" y="4761004"/>
              <a:ext cx="32893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0.3</a:t>
              </a:r>
              <a:endParaRPr lang="zh-CN" altLang="en-US" sz="8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8" name="矩形 103">
              <a:extLst>
                <a:ext uri="{FF2B5EF4-FFF2-40B4-BE49-F238E27FC236}">
                  <a16:creationId xmlns:a16="http://schemas.microsoft.com/office/drawing/2014/main" id="{1080E7DB-8A44-E7BF-BA2B-323836842D28}"/>
                </a:ext>
              </a:extLst>
            </p:cNvPr>
            <p:cNvSpPr/>
            <p:nvPr/>
          </p:nvSpPr>
          <p:spPr>
            <a:xfrm>
              <a:off x="6974107" y="4775600"/>
              <a:ext cx="32893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0.7</a:t>
              </a:r>
              <a:endParaRPr lang="zh-CN" altLang="en-US" sz="8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9" name="矩形 104">
              <a:extLst>
                <a:ext uri="{FF2B5EF4-FFF2-40B4-BE49-F238E27FC236}">
                  <a16:creationId xmlns:a16="http://schemas.microsoft.com/office/drawing/2014/main" id="{363DF418-DA02-F99B-083D-88F0E974C662}"/>
                </a:ext>
              </a:extLst>
            </p:cNvPr>
            <p:cNvSpPr/>
            <p:nvPr/>
          </p:nvSpPr>
          <p:spPr>
            <a:xfrm>
              <a:off x="6943023" y="4595261"/>
              <a:ext cx="4154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sum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0" name="矩形 105">
              <a:extLst>
                <a:ext uri="{FF2B5EF4-FFF2-40B4-BE49-F238E27FC236}">
                  <a16:creationId xmlns:a16="http://schemas.microsoft.com/office/drawing/2014/main" id="{65C9AE63-1971-415E-EE47-3CA2AF2EE407}"/>
                </a:ext>
              </a:extLst>
            </p:cNvPr>
            <p:cNvSpPr/>
            <p:nvPr/>
          </p:nvSpPr>
          <p:spPr>
            <a:xfrm>
              <a:off x="6520264" y="4299262"/>
              <a:ext cx="70724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TP &lt; 50°F?</a:t>
              </a:r>
              <a:endParaRPr lang="zh-CN" altLang="en-US" sz="8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矩形 106">
              <a:extLst>
                <a:ext uri="{FF2B5EF4-FFF2-40B4-BE49-F238E27FC236}">
                  <a16:creationId xmlns:a16="http://schemas.microsoft.com/office/drawing/2014/main" id="{760E7374-B0A5-5846-B7A6-BDB5F5EAE271}"/>
                </a:ext>
              </a:extLst>
            </p:cNvPr>
            <p:cNvSpPr/>
            <p:nvPr/>
          </p:nvSpPr>
          <p:spPr>
            <a:xfrm>
              <a:off x="8070557" y="4350499"/>
              <a:ext cx="70724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TP &lt; 55°F?</a:t>
              </a:r>
              <a:endParaRPr lang="zh-CN" altLang="en-US" sz="8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矩形 107">
              <a:extLst>
                <a:ext uri="{FF2B5EF4-FFF2-40B4-BE49-F238E27FC236}">
                  <a16:creationId xmlns:a16="http://schemas.microsoft.com/office/drawing/2014/main" id="{AC9B883F-F77E-3B56-8D3A-A254EF83EE3B}"/>
                </a:ext>
              </a:extLst>
            </p:cNvPr>
            <p:cNvSpPr/>
            <p:nvPr/>
          </p:nvSpPr>
          <p:spPr>
            <a:xfrm>
              <a:off x="7521570" y="4828263"/>
              <a:ext cx="6799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WT &lt; 0.9?</a:t>
              </a:r>
              <a:endParaRPr lang="zh-CN" altLang="en-US" sz="8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3" name="矩形 108">
              <a:extLst>
                <a:ext uri="{FF2B5EF4-FFF2-40B4-BE49-F238E27FC236}">
                  <a16:creationId xmlns:a16="http://schemas.microsoft.com/office/drawing/2014/main" id="{F0BEF3AD-9E86-D57C-830F-854AE4FB17C2}"/>
                </a:ext>
              </a:extLst>
            </p:cNvPr>
            <p:cNvSpPr/>
            <p:nvPr/>
          </p:nvSpPr>
          <p:spPr>
            <a:xfrm>
              <a:off x="8596159" y="4842801"/>
              <a:ext cx="6799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WT &lt; 1.2?</a:t>
              </a:r>
              <a:endParaRPr lang="zh-CN" altLang="en-US" sz="8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4" name="矩形 109">
              <a:extLst>
                <a:ext uri="{FF2B5EF4-FFF2-40B4-BE49-F238E27FC236}">
                  <a16:creationId xmlns:a16="http://schemas.microsoft.com/office/drawing/2014/main" id="{7764DE8A-EB63-17C6-EDBF-937076B3AA27}"/>
                </a:ext>
              </a:extLst>
            </p:cNvPr>
            <p:cNvSpPr/>
            <p:nvPr/>
          </p:nvSpPr>
          <p:spPr>
            <a:xfrm>
              <a:off x="7818279" y="5588285"/>
              <a:ext cx="107273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﻿multivariate leaf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110">
                  <a:extLst>
                    <a:ext uri="{FF2B5EF4-FFF2-40B4-BE49-F238E27FC236}">
                      <a16:creationId xmlns:a16="http://schemas.microsoft.com/office/drawing/2014/main" id="{7C4C7400-6848-884B-BE69-109F5AC94D43}"/>
                    </a:ext>
                  </a:extLst>
                </p:cNvPr>
                <p:cNvSpPr txBox="1"/>
                <p:nvPr/>
              </p:nvSpPr>
              <p:spPr>
                <a:xfrm>
                  <a:off x="7699359" y="5460219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C726BA03-E027-EC47-B6DB-4F64AC2E9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359" y="5460219"/>
                  <a:ext cx="132472" cy="123111"/>
                </a:xfrm>
                <a:prstGeom prst="rect">
                  <a:avLst/>
                </a:prstGeom>
                <a:blipFill>
                  <a:blip r:embed="rId10"/>
                  <a:stretch>
                    <a:fillRect l="-8333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111">
                  <a:extLst>
                    <a:ext uri="{FF2B5EF4-FFF2-40B4-BE49-F238E27FC236}">
                      <a16:creationId xmlns:a16="http://schemas.microsoft.com/office/drawing/2014/main" id="{0508F249-09E5-95AB-2703-1C52E50FE1FD}"/>
                    </a:ext>
                  </a:extLst>
                </p:cNvPr>
                <p:cNvSpPr txBox="1"/>
                <p:nvPr/>
              </p:nvSpPr>
              <p:spPr>
                <a:xfrm>
                  <a:off x="8108934" y="5459815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1D6534A7-7CE5-8A40-ABFE-AE4F56005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34" y="5459815"/>
                  <a:ext cx="132472" cy="123111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9091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112">
                  <a:extLst>
                    <a:ext uri="{FF2B5EF4-FFF2-40B4-BE49-F238E27FC236}">
                      <a16:creationId xmlns:a16="http://schemas.microsoft.com/office/drawing/2014/main" id="{3D167854-A661-592D-2669-079013195FBE}"/>
                    </a:ext>
                  </a:extLst>
                </p:cNvPr>
                <p:cNvSpPr txBox="1"/>
                <p:nvPr/>
              </p:nvSpPr>
              <p:spPr>
                <a:xfrm>
                  <a:off x="8504752" y="5455943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355AA0B4-00BE-7345-9983-2A33E7A92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752" y="5455943"/>
                  <a:ext cx="132472" cy="123111"/>
                </a:xfrm>
                <a:prstGeom prst="rect">
                  <a:avLst/>
                </a:prstGeom>
                <a:blipFill>
                  <a:blip r:embed="rId12"/>
                  <a:stretch>
                    <a:fillRect l="-18182" r="-9091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113">
                  <a:extLst>
                    <a:ext uri="{FF2B5EF4-FFF2-40B4-BE49-F238E27FC236}">
                      <a16:creationId xmlns:a16="http://schemas.microsoft.com/office/drawing/2014/main" id="{DAB74D41-F422-95EA-A15E-5301434A5C51}"/>
                    </a:ext>
                  </a:extLst>
                </p:cNvPr>
                <p:cNvSpPr txBox="1"/>
                <p:nvPr/>
              </p:nvSpPr>
              <p:spPr>
                <a:xfrm>
                  <a:off x="8935681" y="5455607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80311174-E870-D344-AC2C-1C20ED9D1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681" y="5455607"/>
                  <a:ext cx="132472" cy="123111"/>
                </a:xfrm>
                <a:prstGeom prst="rect">
                  <a:avLst/>
                </a:prstGeom>
                <a:blipFill>
                  <a:blip r:embed="rId13"/>
                  <a:stretch>
                    <a:fillRect l="-1818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114">
                  <a:extLst>
                    <a:ext uri="{FF2B5EF4-FFF2-40B4-BE49-F238E27FC236}">
                      <a16:creationId xmlns:a16="http://schemas.microsoft.com/office/drawing/2014/main" id="{1A4D037C-CCDE-5E9E-6DC5-51EE4FAA8D25}"/>
                    </a:ext>
                  </a:extLst>
                </p:cNvPr>
                <p:cNvSpPr txBox="1"/>
                <p:nvPr/>
              </p:nvSpPr>
              <p:spPr>
                <a:xfrm>
                  <a:off x="6308931" y="5458565"/>
                  <a:ext cx="13009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4E43F2AB-4EB1-4846-93B2-0B17E255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8931" y="5458565"/>
                  <a:ext cx="130099" cy="123111"/>
                </a:xfrm>
                <a:prstGeom prst="rect">
                  <a:avLst/>
                </a:prstGeom>
                <a:blipFill>
                  <a:blip r:embed="rId14"/>
                  <a:stretch>
                    <a:fillRect l="-18182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115">
                  <a:extLst>
                    <a:ext uri="{FF2B5EF4-FFF2-40B4-BE49-F238E27FC236}">
                      <a16:creationId xmlns:a16="http://schemas.microsoft.com/office/drawing/2014/main" id="{3E3A4B2C-EF06-28DF-6F6B-DCC14FFA1DA6}"/>
                    </a:ext>
                  </a:extLst>
                </p:cNvPr>
                <p:cNvSpPr txBox="1"/>
                <p:nvPr/>
              </p:nvSpPr>
              <p:spPr>
                <a:xfrm>
                  <a:off x="6715869" y="5459090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7522313E-889B-B641-A55D-117C41DDF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869" y="5459090"/>
                  <a:ext cx="132472" cy="123111"/>
                </a:xfrm>
                <a:prstGeom prst="rect">
                  <a:avLst/>
                </a:prstGeom>
                <a:blipFill>
                  <a:blip r:embed="rId15"/>
                  <a:stretch>
                    <a:fillRect l="-8333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116">
                  <a:extLst>
                    <a:ext uri="{FF2B5EF4-FFF2-40B4-BE49-F238E27FC236}">
                      <a16:creationId xmlns:a16="http://schemas.microsoft.com/office/drawing/2014/main" id="{C5E3E8DE-E895-E33B-FD36-AD1F001D3B6D}"/>
                    </a:ext>
                  </a:extLst>
                </p:cNvPr>
                <p:cNvSpPr txBox="1"/>
                <p:nvPr/>
              </p:nvSpPr>
              <p:spPr>
                <a:xfrm>
                  <a:off x="6964061" y="5461314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D3355D-9364-9048-9656-E8588A5BB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4061" y="5461314"/>
                  <a:ext cx="132472" cy="123111"/>
                </a:xfrm>
                <a:prstGeom prst="rect">
                  <a:avLst/>
                </a:prstGeom>
                <a:blipFill>
                  <a:blip r:embed="rId16"/>
                  <a:stretch>
                    <a:fillRect l="-18182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117">
                  <a:extLst>
                    <a:ext uri="{FF2B5EF4-FFF2-40B4-BE49-F238E27FC236}">
                      <a16:creationId xmlns:a16="http://schemas.microsoft.com/office/drawing/2014/main" id="{85B4A7E7-6D9F-02E9-09E7-FA5E5B85343A}"/>
                    </a:ext>
                  </a:extLst>
                </p:cNvPr>
                <p:cNvSpPr txBox="1"/>
                <p:nvPr/>
              </p:nvSpPr>
              <p:spPr>
                <a:xfrm>
                  <a:off x="7340400" y="5461314"/>
                  <a:ext cx="195566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16A5FBA4-48EB-4F48-A637-87B551D41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400" y="5461314"/>
                  <a:ext cx="195566" cy="123111"/>
                </a:xfrm>
                <a:prstGeom prst="rect">
                  <a:avLst/>
                </a:prstGeom>
                <a:blipFill>
                  <a:blip r:embed="rId1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EF9768-382B-3E99-C582-4BD8FCC69BB4}"/>
              </a:ext>
            </a:extLst>
          </p:cNvPr>
          <p:cNvGraphicFramePr>
            <a:graphicFrameLocks noGrp="1"/>
          </p:cNvGraphicFramePr>
          <p:nvPr/>
        </p:nvGraphicFramePr>
        <p:xfrm>
          <a:off x="2269559" y="4452992"/>
          <a:ext cx="2018588" cy="186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86">
                  <a:extLst>
                    <a:ext uri="{9D8B030D-6E8A-4147-A177-3AD203B41FA5}">
                      <a16:colId xmlns:a16="http://schemas.microsoft.com/office/drawing/2014/main" val="3907827640"/>
                    </a:ext>
                  </a:extLst>
                </a:gridCol>
                <a:gridCol w="467212">
                  <a:extLst>
                    <a:ext uri="{9D8B030D-6E8A-4147-A177-3AD203B41FA5}">
                      <a16:colId xmlns:a16="http://schemas.microsoft.com/office/drawing/2014/main" val="3374165582"/>
                    </a:ext>
                  </a:extLst>
                </a:gridCol>
                <a:gridCol w="439729">
                  <a:extLst>
                    <a:ext uri="{9D8B030D-6E8A-4147-A177-3AD203B41FA5}">
                      <a16:colId xmlns:a16="http://schemas.microsoft.com/office/drawing/2014/main" val="2145964389"/>
                    </a:ext>
                  </a:extLst>
                </a:gridCol>
                <a:gridCol w="549661">
                  <a:extLst>
                    <a:ext uri="{9D8B030D-6E8A-4147-A177-3AD203B41FA5}">
                      <a16:colId xmlns:a16="http://schemas.microsoft.com/office/drawing/2014/main" val="1076045879"/>
                    </a:ext>
                  </a:extLst>
                </a:gridCol>
              </a:tblGrid>
              <a:tr h="3741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WT (NTU)</a:t>
                      </a:r>
                    </a:p>
                    <a:p>
                      <a:pPr algn="ctr"/>
                      <a:endParaRPr lang="zh-CN" altLang="en-US" sz="800" b="1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5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TP (°F)</a:t>
                      </a:r>
                    </a:p>
                    <a:p>
                      <a:pPr algn="ctr"/>
                      <a:endParaRPr lang="zh-CN" altLang="en-US" sz="800" b="1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5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WH (m)</a:t>
                      </a:r>
                    </a:p>
                    <a:p>
                      <a:pPr algn="ctr"/>
                      <a:endParaRPr lang="zh-CN" altLang="en-US" sz="800" b="1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5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WF (m/s)</a:t>
                      </a:r>
                    </a:p>
                    <a:p>
                      <a:pPr algn="ctr"/>
                      <a:endParaRPr lang="zh-CN" altLang="en-US" sz="800" b="1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5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10242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73575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46.3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16.2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86747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14.9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37781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18110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2.61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62.8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8.9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795000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1.18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18.9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66602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73.6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746080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FA008AAB-A612-64D0-D950-AACE23841FEC}"/>
              </a:ext>
            </a:extLst>
          </p:cNvPr>
          <p:cNvGrpSpPr/>
          <p:nvPr/>
        </p:nvGrpSpPr>
        <p:grpSpPr>
          <a:xfrm>
            <a:off x="2496896" y="4646816"/>
            <a:ext cx="1555939" cy="108000"/>
            <a:chOff x="3510165" y="3787504"/>
            <a:chExt cx="1555939" cy="144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AEC0DEC-CB06-AA6C-B6CE-FCA61B8C689C}"/>
                </a:ext>
              </a:extLst>
            </p:cNvPr>
            <p:cNvSpPr/>
            <p:nvPr/>
          </p:nvSpPr>
          <p:spPr>
            <a:xfrm>
              <a:off x="3510165" y="3787504"/>
              <a:ext cx="144000" cy="14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12C38E0-9C98-F2C5-7A26-2ECFE2D67478}"/>
                </a:ext>
              </a:extLst>
            </p:cNvPr>
            <p:cNvSpPr/>
            <p:nvPr/>
          </p:nvSpPr>
          <p:spPr>
            <a:xfrm>
              <a:off x="3971243" y="3787504"/>
              <a:ext cx="14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93771F1-9955-70B0-B465-F0B89A05AEEB}"/>
                </a:ext>
              </a:extLst>
            </p:cNvPr>
            <p:cNvSpPr/>
            <p:nvPr/>
          </p:nvSpPr>
          <p:spPr>
            <a:xfrm>
              <a:off x="4922104" y="3787504"/>
              <a:ext cx="14400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209CA1E7-A360-A0EA-2DD5-45638DFD6880}"/>
                </a:ext>
              </a:extLst>
            </p:cNvPr>
            <p:cNvSpPr/>
            <p:nvPr/>
          </p:nvSpPr>
          <p:spPr>
            <a:xfrm>
              <a:off x="4459403" y="3787504"/>
              <a:ext cx="144000" cy="144000"/>
            </a:xfrm>
            <a:prstGeom prst="rect">
              <a:avLst/>
            </a:prstGeom>
            <a:solidFill>
              <a:srgbClr val="EFB5B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/>
            </a:p>
          </p:txBody>
        </p:sp>
      </p:grp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C352215C-1445-628C-48D1-3BE47118C9E4}"/>
              </a:ext>
            </a:extLst>
          </p:cNvPr>
          <p:cNvCxnSpPr/>
          <p:nvPr/>
        </p:nvCxnSpPr>
        <p:spPr>
          <a:xfrm>
            <a:off x="3286471" y="4424766"/>
            <a:ext cx="0" cy="198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右大括号 88">
            <a:extLst>
              <a:ext uri="{FF2B5EF4-FFF2-40B4-BE49-F238E27FC236}">
                <a16:creationId xmlns:a16="http://schemas.microsoft.com/office/drawing/2014/main" id="{4EE4F1B1-8113-60C5-D835-A3F405AD5075}"/>
              </a:ext>
            </a:extLst>
          </p:cNvPr>
          <p:cNvSpPr/>
          <p:nvPr/>
        </p:nvSpPr>
        <p:spPr>
          <a:xfrm rot="16200000">
            <a:off x="2740700" y="4121071"/>
            <a:ext cx="183450" cy="60806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905C8210-A773-8FBF-794F-348632AFFCD6}"/>
              </a:ext>
            </a:extLst>
          </p:cNvPr>
          <p:cNvSpPr/>
          <p:nvPr/>
        </p:nvSpPr>
        <p:spPr>
          <a:xfrm>
            <a:off x="2251523" y="4111569"/>
            <a:ext cx="1124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= { WT, TP }</a:t>
            </a:r>
          </a:p>
          <a:p>
            <a:pPr algn="ctr"/>
            <a:r>
              <a:rPr lang="en-US" altLang="zh-CN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weakly correlated</a:t>
            </a:r>
            <a:endParaRPr lang="zh-CN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右大括号 90">
            <a:extLst>
              <a:ext uri="{FF2B5EF4-FFF2-40B4-BE49-F238E27FC236}">
                <a16:creationId xmlns:a16="http://schemas.microsoft.com/office/drawing/2014/main" id="{3E5F1016-0753-3772-83DF-D0E3ABA6BB2E}"/>
              </a:ext>
            </a:extLst>
          </p:cNvPr>
          <p:cNvSpPr/>
          <p:nvPr/>
        </p:nvSpPr>
        <p:spPr>
          <a:xfrm rot="16200000">
            <a:off x="3726991" y="4126264"/>
            <a:ext cx="125595" cy="60806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EFF7E38-1155-D1DD-A945-7ABE972A78D5}"/>
              </a:ext>
            </a:extLst>
          </p:cNvPr>
          <p:cNvSpPr/>
          <p:nvPr/>
        </p:nvSpPr>
        <p:spPr>
          <a:xfrm>
            <a:off x="3370105" y="4108700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= { WH, WF }</a:t>
            </a:r>
          </a:p>
          <a:p>
            <a:pPr algn="ctr"/>
            <a:r>
              <a:rPr lang="en-US" altLang="zh-CN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correlated</a:t>
            </a:r>
            <a:endParaRPr lang="zh-CN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E384BB2-AF2D-E55A-A083-5E9CF3BCF9E5}"/>
              </a:ext>
            </a:extLst>
          </p:cNvPr>
          <p:cNvSpPr/>
          <p:nvPr/>
        </p:nvSpPr>
        <p:spPr>
          <a:xfrm>
            <a:off x="3129513" y="4196894"/>
            <a:ext cx="338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</a:p>
        </p:txBody>
      </p:sp>
      <p:sp>
        <p:nvSpPr>
          <p:cNvPr id="94" name="右箭头 93">
            <a:extLst>
              <a:ext uri="{FF2B5EF4-FFF2-40B4-BE49-F238E27FC236}">
                <a16:creationId xmlns:a16="http://schemas.microsoft.com/office/drawing/2014/main" id="{34AB4D30-1067-0174-FC74-DC5FF6BB5A5A}"/>
              </a:ext>
            </a:extLst>
          </p:cNvPr>
          <p:cNvSpPr/>
          <p:nvPr/>
        </p:nvSpPr>
        <p:spPr>
          <a:xfrm rot="10800000" flipH="1" flipV="1">
            <a:off x="5038984" y="5097388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0" name="灯片编号占位符 99">
            <a:extLst>
              <a:ext uri="{FF2B5EF4-FFF2-40B4-BE49-F238E27FC236}">
                <a16:creationId xmlns:a16="http://schemas.microsoft.com/office/drawing/2014/main" id="{094D52D1-DF91-CC23-BE25-28D70D98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926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Other techniques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FactorJoin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histogram on join -&gt; factor graph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FACE: normalizing flow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Iris: pretraining summarization models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-474349" y="6027003"/>
            <a:ext cx="122979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FactorJoin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FactorJoin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 New Cardinality Estimation Framework for Join Queries, SIGMOD 2023</a:t>
            </a:r>
          </a:p>
          <a:p>
            <a:pPr lvl="1"/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(FACE) FACE: A Normalizing Flow based Cardinality Estimator, VLDB 2021</a:t>
            </a:r>
          </a:p>
          <a:p>
            <a:pPr lvl="1"/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(Iris) Pre-training Summarization Models of Structured Datasets for Cardinality Estimation, VLDB 2021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04F62-A950-9251-802C-9540DC6A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56" y="1537304"/>
            <a:ext cx="4929169" cy="22448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A3E376-7CE0-23AF-9646-9E9978A6AB6C}"/>
              </a:ext>
            </a:extLst>
          </p:cNvPr>
          <p:cNvSpPr txBox="1"/>
          <p:nvPr/>
        </p:nvSpPr>
        <p:spPr>
          <a:xfrm>
            <a:off x="6376950" y="3797651"/>
            <a:ext cx="5675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FactorJoin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 New Cardinality Estimation Framework for Join Queries, SIGMOD 2023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BD6329A-3480-5EA8-C789-2B8701CD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30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模板主标题-阿里巴巴普惠体80磅">
            <a:extLst>
              <a:ext uri="{FF2B5EF4-FFF2-40B4-BE49-F238E27FC236}">
                <a16:creationId xmlns:a16="http://schemas.microsoft.com/office/drawing/2014/main" id="{D7C32613-C569-8E24-A80D-0AE118522E8E}"/>
              </a:ext>
            </a:extLst>
          </p:cNvPr>
          <p:cNvSpPr txBox="1"/>
          <p:nvPr/>
        </p:nvSpPr>
        <p:spPr>
          <a:xfrm>
            <a:off x="307622" y="3115997"/>
            <a:ext cx="11576755" cy="626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6000" b="1" spc="128">
                <a:solidFill>
                  <a:srgbClr val="FFFFFF"/>
                </a:solidFill>
                <a:latin typeface="Alibaba PuHuiTi B"/>
                <a:ea typeface="Alibaba PuHuiTi B"/>
                <a:cs typeface="Alibaba PuHuiTi B"/>
                <a:sym typeface="Alibaba PuHuiTi"/>
              </a:defRPr>
            </a:lvl1pPr>
          </a:lstStyle>
          <a:p>
            <a:pPr algn="ctr"/>
            <a:r>
              <a:rPr lang="en-US" altLang="zh-CN" sz="3733" b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AI-Native Data Management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E3665DE-598B-4871-9DD9-39654272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376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Methods: An Overview</a:t>
            </a:r>
            <a:endParaRPr lang="en-US" sz="373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Data-driven methods: </a:t>
                </a: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approximating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of table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on attributes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endParaRPr lang="en-US" altLang="zh-CN" sz="25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= </m:t>
                    </m:r>
                    <m:r>
                      <m:rPr>
                        <m:sty m:val="p"/>
                      </m:rPr>
                      <a:rPr lang="en-US" altLang="zh-CN" sz="2500" i="1" dirty="0" err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∗ |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|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⊆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endParaRPr lang="en-US" altLang="zh-CN" sz="25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Query-driven methods: for a workload (distribution)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as a function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Hybrid methods: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Utilize both data and query information</a:t>
                </a: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  <a:blipFill>
                <a:blip r:embed="rId3"/>
                <a:stretch>
                  <a:fillRect l="-93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7EBC3A3-CA2C-A124-213F-158079EB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2717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Query-Driven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Query featurization: from query to vectors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Tables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Join Conditions 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Predicates: Columns, Values and Operators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171450" lvl="1">
                  <a:spcBef>
                    <a:spcPts val="750"/>
                  </a:spcBef>
                </a:pP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Build supervised model mapping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</m:oMath>
                </a14:m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Statistical models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DNN-based models 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2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  <a:blipFill>
                <a:blip r:embed="rId3"/>
                <a:stretch>
                  <a:fillRect l="-975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1987238-A4AE-854F-8336-CA1766BE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13" y="3292166"/>
            <a:ext cx="10377391" cy="11145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D3FCC1-1735-877A-9630-0415AC24C9D3}"/>
              </a:ext>
            </a:extLst>
          </p:cNvPr>
          <p:cNvSpPr txBox="1"/>
          <p:nvPr/>
        </p:nvSpPr>
        <p:spPr>
          <a:xfrm>
            <a:off x="1252324" y="4268315"/>
            <a:ext cx="9147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[Learned Cardinalities: Estimating Correlated Joins with Deep Learning, CIDR 2019]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FA7DFD8-7C45-A9C4-00FC-713A9F9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85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Query-Driven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Statistical models: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Linear model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Tree-based Ensembles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QuickSel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mixture of models with overlaps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00A132-6BB1-77CF-9075-2CE624F6DED9}"/>
              </a:ext>
            </a:extLst>
          </p:cNvPr>
          <p:cNvSpPr txBox="1"/>
          <p:nvPr/>
        </p:nvSpPr>
        <p:spPr>
          <a:xfrm>
            <a:off x="-384261" y="5780782"/>
            <a:ext cx="10989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(Linear) A Black-Box Approach to Query Cardinality Estimation, CIDR 2007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(Tree) Selectivity Estimation for Range Predicates using Lightweight Models, VLDB 2019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Approximating Selectivity Functions using Low Overhead Regression Models, VLDB 2020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QuickSel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QuickSel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Quick Selectivity Learning with Mixture Models, SIGMOD 2020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7361D4-670D-E199-9EEA-87004B2F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482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Query-Driven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DNN-based models: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FCN: fully connected neural network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FCN+Pool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adding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pooling layers</a:t>
            </a:r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2" indent="0">
              <a:buNone/>
            </a:pPr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MSCN: multi-set convolutional network</a:t>
            </a: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CRN: learning containment rate between 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pair of queries</a:t>
            </a: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Robust-MSCN: query masking to improve 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generalization ability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00A132-6BB1-77CF-9075-2CE624F6DED9}"/>
              </a:ext>
            </a:extLst>
          </p:cNvPr>
          <p:cNvSpPr txBox="1"/>
          <p:nvPr/>
        </p:nvSpPr>
        <p:spPr>
          <a:xfrm>
            <a:off x="-424017" y="5596498"/>
            <a:ext cx="1098994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(FCN) Cardinality estimation using neural networks, CASON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FCN+Pool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Learned Cardinality Estimation: An In-depth Study, SIGMOD 2022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(MSCN) Learned Cardinalities: Estimating Correlated Joins with Deep Learning, CIDR 2019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(CRN) Improved Cardinality Estimation by Learning Queries Containment Rates. EDBT 2020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(Robust-MSCN) Robust Query Driven Cardinality Estimation under Changing Workloads, VLDB 2023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5B74B7-81A0-F518-91FD-D6353E407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71" r="68366" b="1"/>
          <a:stretch/>
        </p:blipFill>
        <p:spPr>
          <a:xfrm>
            <a:off x="8850209" y="1080467"/>
            <a:ext cx="1864579" cy="177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0E421C-EACA-19E0-62D4-2524847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55" t="2866"/>
          <a:stretch/>
        </p:blipFill>
        <p:spPr>
          <a:xfrm>
            <a:off x="7836839" y="2796548"/>
            <a:ext cx="3891317" cy="2579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40A3EC-1C78-E851-FD2F-9B80CA23AF27}"/>
              </a:ext>
            </a:extLst>
          </p:cNvPr>
          <p:cNvSpPr txBox="1"/>
          <p:nvPr/>
        </p:nvSpPr>
        <p:spPr>
          <a:xfrm>
            <a:off x="7123018" y="5296321"/>
            <a:ext cx="5318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[Learned Cardinality Estimation: An In-depth Study, SIGMOD 2022]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E8964C4-02C3-75A0-C23C-13A28E19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306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Query-Driven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Advanced techniques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Fauce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an ensemble of deep models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 cardinality and uncertainty together</a:t>
            </a:r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2" indent="0">
              <a:buNone/>
            </a:pPr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GL+: DNNs + segmentation techniques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Resolve the data hungry problem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NNGP: Bayesian deep learning models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LPCE: re-optimization framework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00A132-6BB1-77CF-9075-2CE624F6DED9}"/>
              </a:ext>
            </a:extLst>
          </p:cNvPr>
          <p:cNvSpPr txBox="1"/>
          <p:nvPr/>
        </p:nvSpPr>
        <p:spPr>
          <a:xfrm>
            <a:off x="-474349" y="5780782"/>
            <a:ext cx="122979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Fauce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Fauce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Fast and Accurate Deep Ensembles with Uncertainty for Cardinality Estimation, VLDB 2021 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(GL+) Learned Cardinality Estimation for Similarity Queries, SIGMOD 2021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(NNGP) Lightweight and Accurate Cardinality Estimation by Neural Network Gaussian Process, SIGMOD 2022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(LPCE) Speeding Up End-to-end Query Execution via Learning-based Progressive Cardinality Estimation, SIGMOD 2023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3D6133-FB0C-1634-455B-22B55A26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326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Methods: An Overview</a:t>
            </a:r>
            <a:endParaRPr lang="en-US" sz="373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Data-driven methods: </a:t>
                </a: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approximating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of table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on attributes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endParaRPr lang="en-US" altLang="zh-CN" sz="25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= </m:t>
                    </m:r>
                    <m:r>
                      <m:rPr>
                        <m:sty m:val="p"/>
                      </m:rPr>
                      <a:rPr lang="en-US" altLang="zh-CN" sz="2500" i="1" dirty="0" err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∗ |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|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⊆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endParaRPr lang="en-US" altLang="zh-CN" sz="25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Query-driven methods: for a workload (distribution)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8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as a function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Hybrid methods: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Utilize both data and query information</a:t>
                </a: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  <a:blipFill>
                <a:blip r:embed="rId3"/>
                <a:stretch>
                  <a:fillRect l="-93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7EBC3A3-CA2C-A124-213F-158079EB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09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E455E-56C1-DEBA-C9F4-F2645CC3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75" y="3510088"/>
            <a:ext cx="7307179" cy="2982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Hybrid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390479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ALECE: discover the hidden relationships between queries and underlying data using attention + transformer models</a:t>
            </a:r>
          </a:p>
          <a:p>
            <a:pPr lvl="2"/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 features (e.g., histogram of each attribute) + Query features</a:t>
            </a:r>
          </a:p>
          <a:p>
            <a:pPr lvl="2"/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Process static and dynamic data in the same way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58320" y="6465983"/>
            <a:ext cx="1178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(ALECE)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ALECE: An Attention-based Learned Cardinality Estimator for SPJ Queries on Dynamic Workloads, VLDB 2023 </a:t>
            </a:r>
          </a:p>
          <a:p>
            <a:pPr lvl="1"/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9C5AE33-39D2-7A36-5467-C16DB1AB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8882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E455E-56C1-DEBA-C9F4-F2645CC3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08" y="1916663"/>
            <a:ext cx="8040881" cy="3282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Hybrid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390479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ALECE: utilize both query and data information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58320" y="6465983"/>
            <a:ext cx="1178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(ALECE)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ALECE: An Attention-based Learned Cardinality Estimator for SPJ Queries on Dynamic Workloads, VLDB 2023 </a:t>
            </a:r>
          </a:p>
          <a:p>
            <a:pPr lvl="1"/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8816CF0-6908-7F09-491D-7DEF78D24B6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51170" y="4910328"/>
            <a:ext cx="0" cy="990067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>
            <a:extLst>
              <a:ext uri="{FF2B5EF4-FFF2-40B4-BE49-F238E27FC236}">
                <a16:creationId xmlns:a16="http://schemas.microsoft.com/office/drawing/2014/main" id="{43F1A357-E7C8-1376-ED4F-AB1648F85239}"/>
              </a:ext>
            </a:extLst>
          </p:cNvPr>
          <p:cNvSpPr txBox="1">
            <a:spLocks/>
          </p:cNvSpPr>
          <p:nvPr/>
        </p:nvSpPr>
        <p:spPr>
          <a:xfrm>
            <a:off x="698527" y="6022145"/>
            <a:ext cx="8705286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Encoder: an attention module learn the information of high-order data distributions using low-level histograms on each attribute  </a:t>
            </a:r>
          </a:p>
          <a:p>
            <a:endParaRPr lang="en" altLang="zh-CN" sz="24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9B49683-FE9C-02CE-010F-10C5DF4FB21D}"/>
              </a:ext>
            </a:extLst>
          </p:cNvPr>
          <p:cNvSpPr/>
          <p:nvPr/>
        </p:nvSpPr>
        <p:spPr>
          <a:xfrm>
            <a:off x="3756991" y="3063239"/>
            <a:ext cx="2588358" cy="1847089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432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CCC6826A-9990-0554-933A-820EFD99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5E0253-F47C-41E7-A888-637C1830CBB4}"/>
                  </a:ext>
                </a:extLst>
              </p:cNvPr>
              <p:cNvSpPr txBox="1"/>
              <p:nvPr/>
            </p:nvSpPr>
            <p:spPr>
              <a:xfrm>
                <a:off x="3986784" y="5205306"/>
                <a:ext cx="12161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5E0253-F47C-41E7-A888-637C1830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84" y="5205306"/>
                <a:ext cx="1216152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71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E455E-56C1-DEBA-C9F4-F2645CC3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08" y="1916663"/>
            <a:ext cx="8040881" cy="3282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Hybrid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390479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ALECE: utilize both query and data information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58320" y="6465983"/>
            <a:ext cx="1178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(ALECE)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ALECE: An Attention-based Learned Cardinality Estimator for SPJ Queries on Dynamic Workloads, VLDB 2023 </a:t>
            </a:r>
          </a:p>
          <a:p>
            <a:pPr lvl="1"/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8816CF0-6908-7F09-491D-7DEF78D24B6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513984" y="4937760"/>
            <a:ext cx="599834" cy="950976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>
            <a:extLst>
              <a:ext uri="{FF2B5EF4-FFF2-40B4-BE49-F238E27FC236}">
                <a16:creationId xmlns:a16="http://schemas.microsoft.com/office/drawing/2014/main" id="{43F1A357-E7C8-1376-ED4F-AB1648F85239}"/>
              </a:ext>
            </a:extLst>
          </p:cNvPr>
          <p:cNvSpPr txBox="1">
            <a:spLocks/>
          </p:cNvSpPr>
          <p:nvPr/>
        </p:nvSpPr>
        <p:spPr>
          <a:xfrm>
            <a:off x="698527" y="6022145"/>
            <a:ext cx="8705286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Query Analyzer: an attention module learn the joint information between data distribution and featuralized queries</a:t>
            </a:r>
          </a:p>
          <a:p>
            <a:endParaRPr lang="en" altLang="zh-CN" sz="240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9B49683-FE9C-02CE-010F-10C5DF4FB21D}"/>
              </a:ext>
            </a:extLst>
          </p:cNvPr>
          <p:cNvSpPr/>
          <p:nvPr/>
        </p:nvSpPr>
        <p:spPr>
          <a:xfrm>
            <a:off x="6819639" y="3282696"/>
            <a:ext cx="2588358" cy="1655064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AE864E6-90EC-8DFE-14EA-B8AEA10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B9254D-4F4B-4FEB-AE4A-18FC1D84E3CC}"/>
                  </a:ext>
                </a:extLst>
              </p:cNvPr>
              <p:cNvSpPr txBox="1"/>
              <p:nvPr/>
            </p:nvSpPr>
            <p:spPr>
              <a:xfrm>
                <a:off x="3986784" y="5205306"/>
                <a:ext cx="12161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B9254D-4F4B-4FEB-AE4A-18FC1D84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84" y="5205306"/>
                <a:ext cx="1216152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9984CB-EA8A-4832-9E98-71BBB7901677}"/>
                  </a:ext>
                </a:extLst>
              </p:cNvPr>
              <p:cNvSpPr txBox="1"/>
              <p:nvPr/>
            </p:nvSpPr>
            <p:spPr>
              <a:xfrm>
                <a:off x="7853527" y="5209205"/>
                <a:ext cx="12161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9984CB-EA8A-4832-9E98-71BBB790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527" y="5209205"/>
                <a:ext cx="1216152" cy="400110"/>
              </a:xfrm>
              <a:prstGeom prst="rect">
                <a:avLst/>
              </a:prstGeom>
              <a:blipFill>
                <a:blip r:embed="rId5"/>
                <a:stretch>
                  <a:fillRect r="-1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932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Evaluations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estimation on single table</a:t>
            </a:r>
            <a:r>
              <a:rPr lang="en-US" altLang="zh-CN" sz="28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Analyze whether these methods are suitable for deploying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lvl="1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End-to-end evaluation of query optimization/processing</a:t>
            </a:r>
            <a:r>
              <a:rPr lang="en-US" altLang="zh-CN" sz="28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lvl="2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Guidance to select methods in various practical scenarios</a:t>
            </a:r>
          </a:p>
          <a:p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lvl="1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New benchmarks and comprehensive evaluations</a:t>
            </a:r>
            <a:r>
              <a:rPr lang="en-US" altLang="zh-CN" sz="28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New dataset STATS: real-world data with complicated distributions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End-to-End evaluation on actual DBMS (PostgreSQL)</a:t>
            </a: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1BC03F-08ED-F80A-F13E-F755278C3B05}"/>
              </a:ext>
            </a:extLst>
          </p:cNvPr>
          <p:cNvSpPr txBox="1"/>
          <p:nvPr/>
        </p:nvSpPr>
        <p:spPr>
          <a:xfrm>
            <a:off x="-39756" y="6036386"/>
            <a:ext cx="12300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(Single Table) Are We Ready For Learned Cardinality Estimation?, VLDB 2021</a:t>
            </a:r>
          </a:p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(Space Exploration) Learned Cardinality Estimation: A Design Space Exploration and A Comparative Evaluation, VLDB 2021 </a:t>
            </a:r>
          </a:p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(STATS) Cardinality Estimation in DBMS: A Comprehensive Benchmark Evaluation, VLDB 2021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495927-3CED-B15D-F820-4753B2AC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43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Towards being AI Native: Tasks and Values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198863" y="1163230"/>
            <a:ext cx="11826882" cy="559514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Leveraging AI for traditional database operators and improving performance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Database tuning: AI models as tuners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Statistics estimation: AI models as histograms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Query optimization: AI models as optimizers</a:t>
            </a:r>
          </a:p>
          <a:p>
            <a:pPr marL="228594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Leveraging AI for usability, data analytics, and new applications</a:t>
            </a:r>
          </a:p>
          <a:p>
            <a:pPr marL="571494" lvl="2">
              <a:spcBef>
                <a:spcPts val="10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Text-to-SQL: an LLM-aided translation task</a:t>
            </a:r>
          </a:p>
          <a:p>
            <a:pPr marL="571494" lvl="2">
              <a:spcBef>
                <a:spcPts val="10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 Manipulation: AI-aided data cleaning, data augmentation, and feature generation</a:t>
            </a:r>
          </a:p>
          <a:p>
            <a:pPr marL="571494" lvl="2">
              <a:spcBef>
                <a:spcPts val="10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Text-to-Insights: AI-aided analytical pipeline generation, copilot</a:t>
            </a:r>
          </a:p>
          <a:p>
            <a:pPr marL="228594" lvl="1">
              <a:spcBef>
                <a:spcPts val="10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 processing systems for AI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LLMs as users of the data system, and their evaluation results as feedbacks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Multi-modal data and processors (machine learning models)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Scalability and composability of data processors</a:t>
            </a:r>
          </a:p>
          <a:p>
            <a:pPr marL="571494" lvl="2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28C9788-D2FF-DC46-6D36-C28770FC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870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Evaluations</a:t>
            </a:r>
            <a:endParaRPr lang="en-US" sz="3733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3AB9B-99F5-E742-8060-3C0CB2FB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4" y="2088422"/>
            <a:ext cx="10777472" cy="418979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8059AA1-9C2B-D146-BB59-A520A289779E}"/>
              </a:ext>
            </a:extLst>
          </p:cNvPr>
          <p:cNvSpPr/>
          <p:nvPr/>
        </p:nvSpPr>
        <p:spPr>
          <a:xfrm>
            <a:off x="6027199" y="2505086"/>
            <a:ext cx="1128712" cy="387191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EC5673-F649-804E-AD01-9EE2BE40484E}"/>
              </a:ext>
            </a:extLst>
          </p:cNvPr>
          <p:cNvSpPr/>
          <p:nvPr/>
        </p:nvSpPr>
        <p:spPr>
          <a:xfrm>
            <a:off x="10256044" y="2505086"/>
            <a:ext cx="1128712" cy="387191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CA076E-6838-770A-7DBA-878CD3C4C033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methods could help, but not always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977E58-1EDB-C7C9-FF9C-0E9224E72432}"/>
              </a:ext>
            </a:extLst>
          </p:cNvPr>
          <p:cNvSpPr txBox="1"/>
          <p:nvPr/>
        </p:nvSpPr>
        <p:spPr>
          <a:xfrm>
            <a:off x="337450" y="6519298"/>
            <a:ext cx="11953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[Cardinality Estimation in DBMS: A Comprehensive Benchmark Evaluation, VLDB 2021]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E1D7911-3325-A766-D736-21CA82F6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218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Evaluations: </a:t>
            </a:r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Dynamic Settings</a:t>
            </a:r>
            <a:endParaRPr lang="en-US" sz="3733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CA076E-6838-770A-7DBA-878CD3C4C033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14B299-E877-7845-EAE4-0BC98CBF6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5"/>
          <a:stretch/>
        </p:blipFill>
        <p:spPr>
          <a:xfrm>
            <a:off x="441536" y="1056363"/>
            <a:ext cx="10979184" cy="55479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156F78-2416-9E5B-CE08-8E4547F3F81A}"/>
              </a:ext>
            </a:extLst>
          </p:cNvPr>
          <p:cNvSpPr txBox="1"/>
          <p:nvPr/>
        </p:nvSpPr>
        <p:spPr>
          <a:xfrm>
            <a:off x="37016" y="6585995"/>
            <a:ext cx="1178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ALECE: An Attention-based Learned Cardinality Estimator for SPJ Queries on Dynamic Workloads, VLDB 2023]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5520F69-6BF8-771F-1A81-E8161D1A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456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&amp; Cost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Estimate Cardinality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3" y="99629"/>
            <a:ext cx="1144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2: Learn to Cost Plans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F27DBFE-DFC8-E16C-3ABF-66322DCD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968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Cost Model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506466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Cost: an approximation to execution time/resource usage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Traditional cost model: expert-tuned formulas on cardinality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methods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Costing a single plan: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use previous plans to train a cost model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Costing plans for concurrent queries: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consider the correlations between plans and predict the cost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FF4506-D029-AB1F-96DB-80165129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27" y="2448379"/>
            <a:ext cx="6904946" cy="1131128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710A54-4900-BBBD-2F48-E92A0D1C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94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Single Plans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Tree LSTM: plan as a sequence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内容占位符 6">
            <a:extLst>
              <a:ext uri="{FF2B5EF4-FFF2-40B4-BE49-F238E27FC236}">
                <a16:creationId xmlns:a16="http://schemas.microsoft.com/office/drawing/2014/main" id="{AB929212-C767-691B-A770-AAFDD73607A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r="32062"/>
          <a:stretch/>
        </p:blipFill>
        <p:spPr>
          <a:xfrm>
            <a:off x="543339" y="2102101"/>
            <a:ext cx="6852543" cy="3833292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765B4194-AE46-9242-5629-1C43CEF33F52}"/>
              </a:ext>
            </a:extLst>
          </p:cNvPr>
          <p:cNvCxnSpPr>
            <a:cxnSpLocks/>
          </p:cNvCxnSpPr>
          <p:nvPr/>
        </p:nvCxnSpPr>
        <p:spPr>
          <a:xfrm>
            <a:off x="2290967" y="5715000"/>
            <a:ext cx="0" cy="535906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58EDB724-F563-6591-AC49-A0A8958E00F9}"/>
              </a:ext>
            </a:extLst>
          </p:cNvPr>
          <p:cNvSpPr txBox="1">
            <a:spLocks/>
          </p:cNvSpPr>
          <p:nvPr/>
        </p:nvSpPr>
        <p:spPr>
          <a:xfrm>
            <a:off x="368384" y="6205925"/>
            <a:ext cx="402587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Encode each node in the plan</a:t>
            </a:r>
          </a:p>
          <a:p>
            <a:endParaRPr lang="en" altLang="zh-CN" sz="24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CFC06B8-ED7F-56D0-4552-2CFC04D89B69}"/>
              </a:ext>
            </a:extLst>
          </p:cNvPr>
          <p:cNvSpPr/>
          <p:nvPr/>
        </p:nvSpPr>
        <p:spPr>
          <a:xfrm>
            <a:off x="543338" y="4087791"/>
            <a:ext cx="3495259" cy="1627209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432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5DADCAB-3CC3-530B-F19E-DC44F48FEB17}"/>
              </a:ext>
            </a:extLst>
          </p:cNvPr>
          <p:cNvCxnSpPr>
            <a:cxnSpLocks/>
          </p:cNvCxnSpPr>
          <p:nvPr/>
        </p:nvCxnSpPr>
        <p:spPr>
          <a:xfrm>
            <a:off x="7395874" y="5531030"/>
            <a:ext cx="635605" cy="0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45B66CCF-E190-E65B-1C92-0A8CAB16783C}"/>
              </a:ext>
            </a:extLst>
          </p:cNvPr>
          <p:cNvSpPr txBox="1">
            <a:spLocks/>
          </p:cNvSpPr>
          <p:nvPr/>
        </p:nvSpPr>
        <p:spPr>
          <a:xfrm>
            <a:off x="8151755" y="4653256"/>
            <a:ext cx="3984259" cy="2003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Traverse each node in the plan as a sequence to feed into the LSTM representation model using the node and children information</a:t>
            </a:r>
          </a:p>
          <a:p>
            <a:r>
              <a:rPr lang="en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FB2456C-5ABF-C198-196F-97E791CD8333}"/>
              </a:ext>
            </a:extLst>
          </p:cNvPr>
          <p:cNvSpPr/>
          <p:nvPr/>
        </p:nvSpPr>
        <p:spPr>
          <a:xfrm>
            <a:off x="4061745" y="4087791"/>
            <a:ext cx="3334129" cy="1988902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7C44A66-CEDE-5E52-0642-3DD95BACF458}"/>
                  </a:ext>
                </a:extLst>
              </p:cNvPr>
              <p:cNvSpPr txBox="1"/>
              <p:nvPr/>
            </p:nvSpPr>
            <p:spPr>
              <a:xfrm>
                <a:off x="6966569" y="2751325"/>
                <a:ext cx="611408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LSTM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</m:t>
                      </m:r>
                      <m:d>
                        <m:d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(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𝑟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𝑙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))</m:t>
                      </m:r>
                    </m:oMath>
                  </m:oMathPara>
                </a14:m>
                <a:endParaRPr lang="en" altLang="zh-CN" sz="1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7C44A66-CEDE-5E52-0642-3DD95BAC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569" y="2751325"/>
                <a:ext cx="6114080" cy="410497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39BBC1F-3EAD-13AB-1FAF-4C117D81343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023609" y="3161822"/>
            <a:ext cx="251767" cy="29426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ACC1BCE6-646B-321E-1293-3942815EE00B}"/>
              </a:ext>
            </a:extLst>
          </p:cNvPr>
          <p:cNvSpPr txBox="1">
            <a:spLocks/>
          </p:cNvSpPr>
          <p:nvPr/>
        </p:nvSpPr>
        <p:spPr>
          <a:xfrm>
            <a:off x="9623664" y="2907910"/>
            <a:ext cx="3984259" cy="1477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Encoding of node P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F8111D7-63DD-1588-F21E-D3DDF2CA6EB6}"/>
              </a:ext>
            </a:extLst>
          </p:cNvPr>
          <p:cNvSpPr txBox="1">
            <a:spLocks/>
          </p:cNvSpPr>
          <p:nvPr/>
        </p:nvSpPr>
        <p:spPr>
          <a:xfrm>
            <a:off x="9333030" y="946003"/>
            <a:ext cx="2807888" cy="2003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and Memory of left and right child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FDE4BC9-4258-9E6D-5C0A-CF4584D2F377}"/>
              </a:ext>
            </a:extLst>
          </p:cNvPr>
          <p:cNvCxnSpPr>
            <a:cxnSpLocks/>
          </p:cNvCxnSpPr>
          <p:nvPr/>
        </p:nvCxnSpPr>
        <p:spPr>
          <a:xfrm flipH="1">
            <a:off x="10574941" y="2307588"/>
            <a:ext cx="290673" cy="42042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0647F3D-E1CA-8EA5-BA70-A5FF0F96DACF}"/>
              </a:ext>
            </a:extLst>
          </p:cNvPr>
          <p:cNvCxnSpPr>
            <a:cxnSpLocks/>
          </p:cNvCxnSpPr>
          <p:nvPr/>
        </p:nvCxnSpPr>
        <p:spPr>
          <a:xfrm>
            <a:off x="11190143" y="2329363"/>
            <a:ext cx="294101" cy="42196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80B5D567-D966-6E41-69A6-C1E5B0AD2CA9}"/>
              </a:ext>
            </a:extLst>
          </p:cNvPr>
          <p:cNvCxnSpPr>
            <a:cxnSpLocks/>
          </p:cNvCxnSpPr>
          <p:nvPr/>
        </p:nvCxnSpPr>
        <p:spPr>
          <a:xfrm>
            <a:off x="8650324" y="3230514"/>
            <a:ext cx="0" cy="6826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561CDA22-C8D8-3BBA-ADD4-E5612C95ACFC}"/>
              </a:ext>
            </a:extLst>
          </p:cNvPr>
          <p:cNvSpPr txBox="1">
            <a:spLocks/>
          </p:cNvSpPr>
          <p:nvPr/>
        </p:nvSpPr>
        <p:spPr>
          <a:xfrm>
            <a:off x="7661566" y="3495972"/>
            <a:ext cx="4277727" cy="1477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and Memory of node 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606411-4DB8-F35A-B367-7558A1FE56DB}"/>
              </a:ext>
            </a:extLst>
          </p:cNvPr>
          <p:cNvSpPr txBox="1"/>
          <p:nvPr/>
        </p:nvSpPr>
        <p:spPr>
          <a:xfrm>
            <a:off x="403725" y="6558051"/>
            <a:ext cx="7748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 End-to-End Learning-based Cost Estimator, VLDB 2019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6C3919F2-2DDC-D63A-4245-8DFA9F2E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16">
                <a:extLst>
                  <a:ext uri="{FF2B5EF4-FFF2-40B4-BE49-F238E27FC236}">
                    <a16:creationId xmlns:a16="http://schemas.microsoft.com/office/drawing/2014/main" id="{4E63C4A6-49F0-4C21-B49E-19B4BC6B4770}"/>
                  </a:ext>
                </a:extLst>
              </p:cNvPr>
              <p:cNvSpPr txBox="1"/>
              <p:nvPr/>
            </p:nvSpPr>
            <p:spPr>
              <a:xfrm>
                <a:off x="8031479" y="431482"/>
                <a:ext cx="3698967" cy="7315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sz="2000" b="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 typical LSTM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LSTM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文本框 16">
                <a:extLst>
                  <a:ext uri="{FF2B5EF4-FFF2-40B4-BE49-F238E27FC236}">
                    <a16:creationId xmlns:a16="http://schemas.microsoft.com/office/drawing/2014/main" id="{4E63C4A6-49F0-4C21-B49E-19B4BC6B4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79" y="431482"/>
                <a:ext cx="3698967" cy="731547"/>
              </a:xfrm>
              <a:prstGeom prst="rect">
                <a:avLst/>
              </a:prstGeom>
              <a:blipFill>
                <a:blip r:embed="rId5"/>
                <a:stretch>
                  <a:fillRect l="-1307" t="-3200" b="-2400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725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6495CF2-3F17-A3EA-F8F9-00E8AC25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6" y="2402707"/>
            <a:ext cx="4622800" cy="16637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Tree convolutional network (TCN): plan as a tree</a:t>
            </a:r>
          </a:p>
          <a:p>
            <a:pPr lvl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Triangle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sliding window on each node and its two children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1BB894-0B9A-7CC2-93EF-7C68E44DF676}"/>
              </a:ext>
            </a:extLst>
          </p:cNvPr>
          <p:cNvSpPr txBox="1"/>
          <p:nvPr/>
        </p:nvSpPr>
        <p:spPr>
          <a:xfrm>
            <a:off x="0" y="6476852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(TCN)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Plan-Structured Deep Neural Network Models for Query Performance Prediction , VLDB 2019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D1AF7C-4C3D-9B6B-72AE-B7F9C5174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640" y="2538547"/>
            <a:ext cx="3111500" cy="14986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88BFF9CC-83AA-2EF4-9ED2-33688F8972AC}"/>
              </a:ext>
            </a:extLst>
          </p:cNvPr>
          <p:cNvSpPr/>
          <p:nvPr/>
        </p:nvSpPr>
        <p:spPr>
          <a:xfrm rot="10800000" flipH="1" flipV="1">
            <a:off x="5018524" y="309515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054CD0-D19B-1B8A-34D7-3DADF561E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639" y="5002249"/>
            <a:ext cx="2006600" cy="1524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4EADE7-D958-F43E-48DA-A9D18DA882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"/>
          <a:stretch/>
        </p:blipFill>
        <p:spPr>
          <a:xfrm>
            <a:off x="4365836" y="5022235"/>
            <a:ext cx="1875104" cy="1118847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F5112622-9EB7-80ED-4A71-81C14FDF4300}"/>
              </a:ext>
            </a:extLst>
          </p:cNvPr>
          <p:cNvSpPr/>
          <p:nvPr/>
        </p:nvSpPr>
        <p:spPr>
          <a:xfrm rot="16200000" flipH="1" flipV="1">
            <a:off x="7629502" y="4440447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DDD97F-0560-1E65-8E96-3679DAD18CB6}"/>
              </a:ext>
            </a:extLst>
          </p:cNvPr>
          <p:cNvSpPr txBox="1"/>
          <p:nvPr/>
        </p:nvSpPr>
        <p:spPr>
          <a:xfrm>
            <a:off x="6584870" y="3920947"/>
            <a:ext cx="3141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Features on each node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94F17F-EA38-0C46-385B-EBE514FC4230}"/>
              </a:ext>
            </a:extLst>
          </p:cNvPr>
          <p:cNvSpPr txBox="1"/>
          <p:nvPr/>
        </p:nvSpPr>
        <p:spPr>
          <a:xfrm>
            <a:off x="8921039" y="4381530"/>
            <a:ext cx="30864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Tree Convolution Filter: </a:t>
            </a:r>
            <a:r>
              <a:rPr lang="en-US" altLang="zh-CN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shared model parameters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each sliding window</a:t>
            </a:r>
            <a:endParaRPr lang="zh-CN" altLang="en-US" sz="2000" dirty="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9FB020D0-08F7-B440-1E75-2502150491C6}"/>
              </a:ext>
            </a:extLst>
          </p:cNvPr>
          <p:cNvSpPr/>
          <p:nvPr/>
        </p:nvSpPr>
        <p:spPr>
          <a:xfrm flipH="1" flipV="1">
            <a:off x="6484346" y="5524270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C62BD6-B457-3811-37AE-319A83A560BF}"/>
              </a:ext>
            </a:extLst>
          </p:cNvPr>
          <p:cNvSpPr txBox="1"/>
          <p:nvPr/>
        </p:nvSpPr>
        <p:spPr>
          <a:xfrm>
            <a:off x="2940925" y="6131984"/>
            <a:ext cx="3141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Aggregated results </a:t>
            </a:r>
            <a:endParaRPr lang="zh-CN" altLang="en-US" sz="2000" dirty="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8FB96F33-9AEE-5162-CC93-504075E73F55}"/>
              </a:ext>
            </a:extLst>
          </p:cNvPr>
          <p:cNvSpPr/>
          <p:nvPr/>
        </p:nvSpPr>
        <p:spPr>
          <a:xfrm flipH="1" flipV="1">
            <a:off x="2940925" y="5524765"/>
            <a:ext cx="1029924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71FF62-814B-DDFC-DFEA-47E6635E1A8A}"/>
              </a:ext>
            </a:extLst>
          </p:cNvPr>
          <p:cNvSpPr txBox="1"/>
          <p:nvPr/>
        </p:nvSpPr>
        <p:spPr>
          <a:xfrm>
            <a:off x="296757" y="5378599"/>
            <a:ext cx="2776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Additional layers on final output to predict the cost</a:t>
            </a:r>
            <a:endParaRPr lang="zh-CN" altLang="en-US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BBDB88-3DAA-D885-40F0-3BE84E44CF2B}"/>
              </a:ext>
            </a:extLst>
          </p:cNvPr>
          <p:cNvSpPr txBox="1"/>
          <p:nvPr/>
        </p:nvSpPr>
        <p:spPr>
          <a:xfrm>
            <a:off x="5785258" y="6101390"/>
            <a:ext cx="150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Recursion</a:t>
            </a:r>
            <a:endParaRPr lang="zh-CN" altLang="en-US" sz="2000" dirty="0"/>
          </a:p>
        </p:txBody>
      </p:sp>
      <p:sp>
        <p:nvSpPr>
          <p:cNvPr id="20" name="三角形 19">
            <a:extLst>
              <a:ext uri="{FF2B5EF4-FFF2-40B4-BE49-F238E27FC236}">
                <a16:creationId xmlns:a16="http://schemas.microsoft.com/office/drawing/2014/main" id="{F6CE5675-CCE7-AA3D-6C6E-BD550A3265E9}"/>
              </a:ext>
            </a:extLst>
          </p:cNvPr>
          <p:cNvSpPr/>
          <p:nvPr/>
        </p:nvSpPr>
        <p:spPr>
          <a:xfrm>
            <a:off x="6389824" y="2569861"/>
            <a:ext cx="1521607" cy="747094"/>
          </a:xfrm>
          <a:prstGeom prst="triangle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CC8C38FB-6D7A-C720-5DDB-ABF32456D944}"/>
              </a:ext>
            </a:extLst>
          </p:cNvPr>
          <p:cNvSpPr/>
          <p:nvPr/>
        </p:nvSpPr>
        <p:spPr>
          <a:xfrm>
            <a:off x="5907653" y="3110047"/>
            <a:ext cx="1521607" cy="747094"/>
          </a:xfrm>
          <a:prstGeom prst="triangle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EC243EEF-3875-4B10-BCFB-2ACE629BBE62}"/>
              </a:ext>
            </a:extLst>
          </p:cNvPr>
          <p:cNvSpPr/>
          <p:nvPr/>
        </p:nvSpPr>
        <p:spPr>
          <a:xfrm>
            <a:off x="8538333" y="2604475"/>
            <a:ext cx="1521607" cy="747094"/>
          </a:xfrm>
          <a:prstGeom prst="triangle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三角形 22">
            <a:extLst>
              <a:ext uri="{FF2B5EF4-FFF2-40B4-BE49-F238E27FC236}">
                <a16:creationId xmlns:a16="http://schemas.microsoft.com/office/drawing/2014/main" id="{E4B003BD-960A-F8EE-EBFB-1A4A7BDA3938}"/>
              </a:ext>
            </a:extLst>
          </p:cNvPr>
          <p:cNvSpPr/>
          <p:nvPr/>
        </p:nvSpPr>
        <p:spPr>
          <a:xfrm>
            <a:off x="8044991" y="3157092"/>
            <a:ext cx="1521607" cy="747094"/>
          </a:xfrm>
          <a:prstGeom prst="triangle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CB6FC2-007B-D663-BA07-239D27BEE02F}"/>
              </a:ext>
            </a:extLst>
          </p:cNvPr>
          <p:cNvSpPr txBox="1"/>
          <p:nvPr/>
        </p:nvSpPr>
        <p:spPr>
          <a:xfrm>
            <a:off x="832799" y="4066407"/>
            <a:ext cx="4185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[Neo: A Learned Query Optimizer, VLDB 2019]</a:t>
            </a:r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668F2892-3959-1BD3-02A7-F26C3236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5E88C6-5AFB-4499-89D4-223BB1344C00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Single Plans</a:t>
            </a:r>
            <a:endParaRPr lang="en-US" sz="373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CB6DB-B663-4C52-93A6-F5B5A309A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85" y="4524905"/>
            <a:ext cx="6801799" cy="5620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3EB9AD-4880-4875-81E9-9CEFC90FA07A}"/>
              </a:ext>
            </a:extLst>
          </p:cNvPr>
          <p:cNvCxnSpPr>
            <a:cxnSpLocks/>
          </p:cNvCxnSpPr>
          <p:nvPr/>
        </p:nvCxnSpPr>
        <p:spPr>
          <a:xfrm>
            <a:off x="1806414" y="5070693"/>
            <a:ext cx="405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B2BD3C-25F6-486C-9A0B-90DA2CB550A4}"/>
              </a:ext>
            </a:extLst>
          </p:cNvPr>
          <p:cNvCxnSpPr>
            <a:cxnSpLocks/>
          </p:cNvCxnSpPr>
          <p:nvPr/>
        </p:nvCxnSpPr>
        <p:spPr>
          <a:xfrm>
            <a:off x="3094390" y="5059935"/>
            <a:ext cx="405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61B3EB-6D66-4D2B-A214-BC66D57B3BAC}"/>
              </a:ext>
            </a:extLst>
          </p:cNvPr>
          <p:cNvCxnSpPr>
            <a:cxnSpLocks/>
          </p:cNvCxnSpPr>
          <p:nvPr/>
        </p:nvCxnSpPr>
        <p:spPr>
          <a:xfrm>
            <a:off x="5100606" y="5033503"/>
            <a:ext cx="405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529446-7444-4079-B3A2-7DDD16F3F2E0}"/>
              </a:ext>
            </a:extLst>
          </p:cNvPr>
          <p:cNvCxnSpPr>
            <a:cxnSpLocks/>
          </p:cNvCxnSpPr>
          <p:nvPr/>
        </p:nvCxnSpPr>
        <p:spPr>
          <a:xfrm>
            <a:off x="7023697" y="5033503"/>
            <a:ext cx="405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4" grpId="0"/>
      <p:bldP spid="15" grpId="0" animBg="1"/>
      <p:bldP spid="16" grpId="0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AE65EFB-48D5-11A1-50E1-5B74A2DB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193" y="2197349"/>
            <a:ext cx="3975100" cy="38481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Other ways to capture the tree structure information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Saturn: traverse and compress plans as vectors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QueryFormer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transformer to learn 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embeddings of plans, appliable to multiple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downstream tasks</a:t>
            </a: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1BB894-0B9A-7CC2-93EF-7C68E44DF676}"/>
              </a:ext>
            </a:extLst>
          </p:cNvPr>
          <p:cNvSpPr txBox="1"/>
          <p:nvPr/>
        </p:nvSpPr>
        <p:spPr>
          <a:xfrm>
            <a:off x="0" y="6500191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(Saturn)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Efficient Learning with Pseudo Labels for Query Cost Estimation, CIKM 2022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C17DB3-A7BF-E4FC-DE00-154387861199}"/>
              </a:ext>
            </a:extLst>
          </p:cNvPr>
          <p:cNvSpPr txBox="1"/>
          <p:nvPr/>
        </p:nvSpPr>
        <p:spPr>
          <a:xfrm>
            <a:off x="6978874" y="5934889"/>
            <a:ext cx="545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QueryFormer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 Tree Transformer Model for Query Plan Representation, VLDB 2022]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3A5668F-55F8-FB45-A305-B0A844CB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45</a:t>
            </a:fld>
            <a:endParaRPr kumimoji="1" lang="zh-CN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EAB06C-E2D7-4428-A4B4-4F9118FC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Single Plans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417964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455232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Plans of Concurrent Queries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Challenges: queries have complex correlations</a:t>
            </a: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Solutions: modeling the correlations using graphs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GPredictor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using graph neural networks for cost prediction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5017B1-DC42-6C29-EFBC-65AAEA19AD18}"/>
              </a:ext>
            </a:extLst>
          </p:cNvPr>
          <p:cNvGrpSpPr/>
          <p:nvPr/>
        </p:nvGrpSpPr>
        <p:grpSpPr>
          <a:xfrm>
            <a:off x="2184172" y="3667680"/>
            <a:ext cx="7564636" cy="2348756"/>
            <a:chOff x="2184172" y="3667680"/>
            <a:chExt cx="7564636" cy="23487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1848BA2-FB7E-9E40-FAC5-BE4166E1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4172" y="3667680"/>
              <a:ext cx="1286557" cy="233913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40FC11F-A203-7B86-FB20-DC27EA91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7858" y="3677305"/>
              <a:ext cx="6340950" cy="2339131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A08B633-FE06-E205-A8CD-A774F80D0666}"/>
              </a:ext>
            </a:extLst>
          </p:cNvPr>
          <p:cNvSpPr txBox="1"/>
          <p:nvPr/>
        </p:nvSpPr>
        <p:spPr>
          <a:xfrm>
            <a:off x="1170126" y="5990156"/>
            <a:ext cx="1065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[Performance Prediction for Concurrent Queries using Graph Embedding, VLDB 2020]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8F3C752-75C0-F0E5-F9B8-052CB5B9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998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Prestroid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apply tree convolutional networks for concurrent queries</a:t>
            </a:r>
          </a:p>
          <a:p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RAAL: end-to-end deep cost model with attention mechanism applied in cloud environment</a:t>
            </a:r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62B476-956B-EC60-36FF-DE9A2C20019D}"/>
              </a:ext>
            </a:extLst>
          </p:cNvPr>
          <p:cNvSpPr txBox="1"/>
          <p:nvPr/>
        </p:nvSpPr>
        <p:spPr>
          <a:xfrm>
            <a:off x="-3950" y="6491963"/>
            <a:ext cx="12857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Prestroid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Efficient Deep Learning Pipelines for Accurate Cost Estimations Over Large Scale Query Workload , SIGMOD 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7766F-C406-D1B2-DF0E-6D0AED140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83" y="3942810"/>
            <a:ext cx="10338833" cy="19450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6779B3-92FD-4D40-FD3A-EC940C8F9C28}"/>
              </a:ext>
            </a:extLst>
          </p:cNvPr>
          <p:cNvSpPr txBox="1"/>
          <p:nvPr/>
        </p:nvSpPr>
        <p:spPr>
          <a:xfrm>
            <a:off x="1538510" y="5816807"/>
            <a:ext cx="1065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[A Resource-Aware Deep Cost Model for Big Data Query Processing, ICDE 2022]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A8682F5-54A5-F074-9995-21F3C3D0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47</a:t>
            </a:fld>
            <a:endParaRPr kumimoji="1" lang="zh-CN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855816-6D3B-4CE5-AED9-6F5602D4E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455232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Plans of Concurrent Queries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69904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Quality Control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 Learned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735E6-4938-2237-A2D2-304823E1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53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模板主标题-阿里巴巴普惠体80磅">
            <a:extLst>
              <a:ext uri="{FF2B5EF4-FFF2-40B4-BE49-F238E27FC236}">
                <a16:creationId xmlns:a16="http://schemas.microsoft.com/office/drawing/2014/main" id="{D7C32613-C569-8E24-A80D-0AE118522E8E}"/>
              </a:ext>
            </a:extLst>
          </p:cNvPr>
          <p:cNvSpPr txBox="1"/>
          <p:nvPr/>
        </p:nvSpPr>
        <p:spPr>
          <a:xfrm>
            <a:off x="471474" y="481285"/>
            <a:ext cx="12279343" cy="53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6000" b="1" spc="128">
                <a:solidFill>
                  <a:srgbClr val="FFFFFF"/>
                </a:solidFill>
                <a:latin typeface="Alibaba PuHuiTi B"/>
                <a:ea typeface="Alibaba PuHuiTi B"/>
                <a:cs typeface="Alibaba PuHuiTi B"/>
                <a:sym typeface="Alibaba PuHuiTi"/>
              </a:defRPr>
            </a:lvl1pPr>
          </a:lstStyle>
          <a:p>
            <a:pPr algn="l"/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Learned Query Optimizer in AI-Native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7C4D-014A-3A98-56D9-1211B3654C95}"/>
              </a:ext>
            </a:extLst>
          </p:cNvPr>
          <p:cNvSpPr txBox="1">
            <a:spLocks/>
          </p:cNvSpPr>
          <p:nvPr/>
        </p:nvSpPr>
        <p:spPr>
          <a:xfrm>
            <a:off x="331989" y="1428815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1: Preliminaries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2: Learn</a:t>
            </a:r>
            <a:r>
              <a:rPr lang="zh-CN" alt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to Cost Plans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3: Learn to Explore Plan Space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4: Applications and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5: Summary and Future Work</a:t>
            </a:r>
          </a:p>
          <a:p>
            <a:pPr marL="0" indent="0">
              <a:buNone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lvl="1" indent="0">
              <a:buNone/>
            </a:pPr>
            <a:endParaRPr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endParaRPr lang="en-US" altLang="zh-CN" sz="10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457189" lvl="1" indent="0">
              <a:buNone/>
            </a:pPr>
            <a:endParaRPr lang="en-US" altLang="zh-CN" sz="26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endParaRPr lang="en-US" altLang="zh-CN" sz="26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763D33-8593-A3DE-D523-961F034D2319}"/>
              </a:ext>
            </a:extLst>
          </p:cNvPr>
          <p:cNvSpPr txBox="1"/>
          <p:nvPr/>
        </p:nvSpPr>
        <p:spPr>
          <a:xfrm>
            <a:off x="59409" y="6383627"/>
            <a:ext cx="1179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Bolin Ding, Rong Zhu and </a:t>
            </a:r>
            <a:r>
              <a:rPr lang="en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Jingren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Zhou. Learned Query Optimizers, Foundations and Trends in Databases, 2024 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C0AC19C-1B8E-B7B0-204F-AC416385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227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Plan Search in Query Optimizer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1742855-20B9-E87D-D922-0C0080997BBD}"/>
                  </a:ext>
                </a:extLst>
              </p:cNvPr>
              <p:cNvSpPr/>
              <p:nvPr/>
            </p:nvSpPr>
            <p:spPr>
              <a:xfrm>
                <a:off x="4107834" y="2750811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1742855-20B9-E87D-D922-0C0080997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834" y="2750811"/>
                <a:ext cx="11150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圆角矩形 73">
            <a:extLst>
              <a:ext uri="{FF2B5EF4-FFF2-40B4-BE49-F238E27FC236}">
                <a16:creationId xmlns:a16="http://schemas.microsoft.com/office/drawing/2014/main" id="{14EB4698-C342-AB34-688C-FF053476872C}"/>
              </a:ext>
            </a:extLst>
          </p:cNvPr>
          <p:cNvSpPr/>
          <p:nvPr/>
        </p:nvSpPr>
        <p:spPr>
          <a:xfrm>
            <a:off x="5218215" y="2544382"/>
            <a:ext cx="1366237" cy="1478464"/>
          </a:xfrm>
          <a:prstGeom prst="roundRect">
            <a:avLst>
              <a:gd name="adj" fmla="val 5215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 Selection</a:t>
            </a: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69C63394-27BA-A036-9F4F-7A20E6BA7477}"/>
              </a:ext>
            </a:extLst>
          </p:cNvPr>
          <p:cNvSpPr/>
          <p:nvPr/>
        </p:nvSpPr>
        <p:spPr>
          <a:xfrm>
            <a:off x="1728414" y="2544383"/>
            <a:ext cx="1709810" cy="1484538"/>
          </a:xfrm>
          <a:prstGeom prst="roundRect">
            <a:avLst>
              <a:gd name="adj" fmla="val 3597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r>
              <a:rPr kumimoji="1"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C02A3B1-14EA-9EDE-C18A-64C5ACDD457F}"/>
              </a:ext>
            </a:extLst>
          </p:cNvPr>
          <p:cNvCxnSpPr>
            <a:cxnSpLocks/>
          </p:cNvCxnSpPr>
          <p:nvPr/>
        </p:nvCxnSpPr>
        <p:spPr>
          <a:xfrm flipV="1">
            <a:off x="1328463" y="3349650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E85FF4D-9481-6E0F-E4F0-2E7DF5DD8AED}"/>
                  </a:ext>
                </a:extLst>
              </p:cNvPr>
              <p:cNvSpPr/>
              <p:nvPr/>
            </p:nvSpPr>
            <p:spPr>
              <a:xfrm>
                <a:off x="368384" y="3139477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</m:oMath>
                </a14:m>
                <a:endParaRPr kumimoji="1"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E85FF4D-9481-6E0F-E4F0-2E7DF5DD8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3139477"/>
                <a:ext cx="1115005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圆角矩形 78">
            <a:extLst>
              <a:ext uri="{FF2B5EF4-FFF2-40B4-BE49-F238E27FC236}">
                <a16:creationId xmlns:a16="http://schemas.microsoft.com/office/drawing/2014/main" id="{59B9D4EA-C617-2169-5345-74E7E5CA9D5A}"/>
              </a:ext>
            </a:extLst>
          </p:cNvPr>
          <p:cNvSpPr/>
          <p:nvPr/>
        </p:nvSpPr>
        <p:spPr>
          <a:xfrm>
            <a:off x="4073495" y="2764804"/>
            <a:ext cx="714641" cy="1235700"/>
          </a:xfrm>
          <a:prstGeom prst="roundRect">
            <a:avLst>
              <a:gd name="adj" fmla="val 7730"/>
            </a:avLst>
          </a:prstGeom>
          <a:noFill/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86D68E9-D57D-0916-8BC6-DE5FD8900FEA}"/>
              </a:ext>
            </a:extLst>
          </p:cNvPr>
          <p:cNvSpPr txBox="1"/>
          <p:nvPr/>
        </p:nvSpPr>
        <p:spPr>
          <a:xfrm rot="5400000">
            <a:off x="3667068" y="3385763"/>
            <a:ext cx="605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B18B2B17-EA06-0B66-D778-A610B70DC731}"/>
              </a:ext>
            </a:extLst>
          </p:cNvPr>
          <p:cNvCxnSpPr>
            <a:cxnSpLocks/>
          </p:cNvCxnSpPr>
          <p:nvPr/>
        </p:nvCxnSpPr>
        <p:spPr>
          <a:xfrm flipV="1">
            <a:off x="3713496" y="2948346"/>
            <a:ext cx="360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38BB10DA-D34B-B78D-7936-E4EC69817899}"/>
              </a:ext>
            </a:extLst>
          </p:cNvPr>
          <p:cNvCxnSpPr>
            <a:cxnSpLocks/>
          </p:cNvCxnSpPr>
          <p:nvPr/>
        </p:nvCxnSpPr>
        <p:spPr>
          <a:xfrm flipV="1">
            <a:off x="3438062" y="3449317"/>
            <a:ext cx="28800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36A0B240-DD17-1AA3-4A21-99DD7D9D3009}"/>
              </a:ext>
            </a:extLst>
          </p:cNvPr>
          <p:cNvCxnSpPr>
            <a:cxnSpLocks/>
          </p:cNvCxnSpPr>
          <p:nvPr/>
        </p:nvCxnSpPr>
        <p:spPr>
          <a:xfrm flipV="1">
            <a:off x="3713496" y="2930546"/>
            <a:ext cx="0" cy="8281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D2C8B74-0572-0F58-5264-3551B2FC0767}"/>
              </a:ext>
            </a:extLst>
          </p:cNvPr>
          <p:cNvCxnSpPr>
            <a:cxnSpLocks/>
          </p:cNvCxnSpPr>
          <p:nvPr/>
        </p:nvCxnSpPr>
        <p:spPr>
          <a:xfrm flipV="1">
            <a:off x="3706525" y="3211161"/>
            <a:ext cx="360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F031D3EF-DDF1-F80D-1956-39DF9EDC243B}"/>
              </a:ext>
            </a:extLst>
          </p:cNvPr>
          <p:cNvCxnSpPr>
            <a:cxnSpLocks/>
          </p:cNvCxnSpPr>
          <p:nvPr/>
        </p:nvCxnSpPr>
        <p:spPr>
          <a:xfrm flipV="1">
            <a:off x="3704950" y="3750895"/>
            <a:ext cx="360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三角形 85">
            <a:extLst>
              <a:ext uri="{FF2B5EF4-FFF2-40B4-BE49-F238E27FC236}">
                <a16:creationId xmlns:a16="http://schemas.microsoft.com/office/drawing/2014/main" id="{CD7573AA-8BE5-7257-53B0-45580955DF96}"/>
              </a:ext>
            </a:extLst>
          </p:cNvPr>
          <p:cNvSpPr/>
          <p:nvPr/>
        </p:nvSpPr>
        <p:spPr>
          <a:xfrm>
            <a:off x="4118658" y="2827322"/>
            <a:ext cx="360000" cy="216031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三角形 86">
            <a:extLst>
              <a:ext uri="{FF2B5EF4-FFF2-40B4-BE49-F238E27FC236}">
                <a16:creationId xmlns:a16="http://schemas.microsoft.com/office/drawing/2014/main" id="{F5628F9E-6126-7C9C-C8D5-61D3302A1F3E}"/>
              </a:ext>
            </a:extLst>
          </p:cNvPr>
          <p:cNvSpPr/>
          <p:nvPr/>
        </p:nvSpPr>
        <p:spPr>
          <a:xfrm>
            <a:off x="4125630" y="3085634"/>
            <a:ext cx="360000" cy="216031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三角形 87">
            <a:extLst>
              <a:ext uri="{FF2B5EF4-FFF2-40B4-BE49-F238E27FC236}">
                <a16:creationId xmlns:a16="http://schemas.microsoft.com/office/drawing/2014/main" id="{E44F83DF-FDFE-654D-1217-102BF4955A81}"/>
              </a:ext>
            </a:extLst>
          </p:cNvPr>
          <p:cNvSpPr/>
          <p:nvPr/>
        </p:nvSpPr>
        <p:spPr>
          <a:xfrm>
            <a:off x="4135258" y="3602452"/>
            <a:ext cx="360000" cy="216031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8BB2101-B00B-72C2-6744-9F3A0ADA0650}"/>
              </a:ext>
            </a:extLst>
          </p:cNvPr>
          <p:cNvSpPr/>
          <p:nvPr/>
        </p:nvSpPr>
        <p:spPr>
          <a:xfrm>
            <a:off x="3369566" y="2384356"/>
            <a:ext cx="2038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Candidate Plans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A97E2CE-16D3-B96E-47F9-4FF977D47101}"/>
              </a:ext>
            </a:extLst>
          </p:cNvPr>
          <p:cNvSpPr txBox="1"/>
          <p:nvPr/>
        </p:nvSpPr>
        <p:spPr>
          <a:xfrm rot="5400000">
            <a:off x="4728329" y="3386053"/>
            <a:ext cx="605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544FA674-FDB1-3F43-E63A-01113B29137A}"/>
              </a:ext>
            </a:extLst>
          </p:cNvPr>
          <p:cNvCxnSpPr>
            <a:cxnSpLocks/>
          </p:cNvCxnSpPr>
          <p:nvPr/>
        </p:nvCxnSpPr>
        <p:spPr>
          <a:xfrm flipV="1">
            <a:off x="4814259" y="2957315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7F12EC7E-55AA-E97E-8864-702E9D5CD70A}"/>
              </a:ext>
            </a:extLst>
          </p:cNvPr>
          <p:cNvCxnSpPr>
            <a:cxnSpLocks/>
          </p:cNvCxnSpPr>
          <p:nvPr/>
        </p:nvCxnSpPr>
        <p:spPr>
          <a:xfrm flipV="1">
            <a:off x="4807288" y="3220130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CD3BD357-8F10-C9DA-8128-168424800F80}"/>
              </a:ext>
            </a:extLst>
          </p:cNvPr>
          <p:cNvCxnSpPr>
            <a:cxnSpLocks/>
          </p:cNvCxnSpPr>
          <p:nvPr/>
        </p:nvCxnSpPr>
        <p:spPr>
          <a:xfrm flipV="1">
            <a:off x="4805713" y="3759864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CC23FFAA-D7F0-CE07-B71D-B6F459F97D21}"/>
              </a:ext>
            </a:extLst>
          </p:cNvPr>
          <p:cNvSpPr txBox="1"/>
          <p:nvPr/>
        </p:nvSpPr>
        <p:spPr>
          <a:xfrm rot="5400000">
            <a:off x="4094019" y="3387046"/>
            <a:ext cx="605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75A0E310-9333-BE5B-72FD-DE49F92B3A7C}"/>
              </a:ext>
            </a:extLst>
          </p:cNvPr>
          <p:cNvSpPr/>
          <p:nvPr/>
        </p:nvSpPr>
        <p:spPr>
          <a:xfrm>
            <a:off x="7036398" y="3183819"/>
            <a:ext cx="1152000" cy="687850"/>
          </a:xfrm>
          <a:prstGeom prst="roundRect">
            <a:avLst>
              <a:gd name="adj" fmla="val 5215"/>
            </a:avLst>
          </a:prstGeom>
          <a:solidFill>
            <a:srgbClr val="BED7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Execution Engine</a:t>
            </a:r>
          </a:p>
        </p:txBody>
      </p:sp>
      <p:sp>
        <p:nvSpPr>
          <p:cNvPr id="96" name="三角形 95">
            <a:extLst>
              <a:ext uri="{FF2B5EF4-FFF2-40B4-BE49-F238E27FC236}">
                <a16:creationId xmlns:a16="http://schemas.microsoft.com/office/drawing/2014/main" id="{D2231098-8C80-DB92-5EC8-1AFF7F6C3BB8}"/>
              </a:ext>
            </a:extLst>
          </p:cNvPr>
          <p:cNvSpPr/>
          <p:nvPr/>
        </p:nvSpPr>
        <p:spPr>
          <a:xfrm>
            <a:off x="6622170" y="3228790"/>
            <a:ext cx="360000" cy="216031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0105F9-6A93-31C4-554D-39FE731256B4}"/>
                  </a:ext>
                </a:extLst>
              </p:cNvPr>
              <p:cNvSpPr/>
              <p:nvPr/>
            </p:nvSpPr>
            <p:spPr>
              <a:xfrm>
                <a:off x="4099444" y="3022416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0105F9-6A93-31C4-554D-39FE73125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44" y="3022416"/>
                <a:ext cx="11150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6ABA6DE0-D05D-EF91-026F-CBE777CF7778}"/>
                  </a:ext>
                </a:extLst>
              </p:cNvPr>
              <p:cNvSpPr/>
              <p:nvPr/>
            </p:nvSpPr>
            <p:spPr>
              <a:xfrm>
                <a:off x="4109745" y="3519297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6ABA6DE0-D05D-EF91-026F-CBE777CF7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745" y="3519297"/>
                <a:ext cx="11150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99D9D757-355A-A4DE-F8D2-D0073DD85C3E}"/>
                  </a:ext>
                </a:extLst>
              </p:cNvPr>
              <p:cNvSpPr/>
              <p:nvPr/>
            </p:nvSpPr>
            <p:spPr>
              <a:xfrm>
                <a:off x="6297283" y="2939460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99D9D757-355A-A4DE-F8D2-D0073DD85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283" y="2939460"/>
                <a:ext cx="11150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0956EE01-A237-CF1D-0C05-8E47E23ADE62}"/>
              </a:ext>
            </a:extLst>
          </p:cNvPr>
          <p:cNvCxnSpPr>
            <a:cxnSpLocks/>
          </p:cNvCxnSpPr>
          <p:nvPr/>
        </p:nvCxnSpPr>
        <p:spPr>
          <a:xfrm>
            <a:off x="6599441" y="3558842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7860841F-D45E-26ED-8D05-4BFDAD961F5A}"/>
              </a:ext>
            </a:extLst>
          </p:cNvPr>
          <p:cNvCxnSpPr>
            <a:cxnSpLocks/>
          </p:cNvCxnSpPr>
          <p:nvPr/>
        </p:nvCxnSpPr>
        <p:spPr>
          <a:xfrm>
            <a:off x="8208554" y="3558842"/>
            <a:ext cx="252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342DCF99-3B2D-3C06-B095-CAE01BBA7B88}"/>
              </a:ext>
            </a:extLst>
          </p:cNvPr>
          <p:cNvSpPr/>
          <p:nvPr/>
        </p:nvSpPr>
        <p:spPr>
          <a:xfrm>
            <a:off x="8256988" y="3359665"/>
            <a:ext cx="1115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81700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general framework</a:t>
            </a: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Traditional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plan exploration methods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Exact: Dynamic programming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Heuristic: Genetic or greedy search …</a:t>
            </a: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647839-8CAA-6223-2F89-85333D47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652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Quality Control of Learned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6BA64A9-0482-BD98-DB4F-990589CF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286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620916" cy="58850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Value network: Predicate the best possible plan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𝑃</m:t>
                    </m:r>
                  </m:oMath>
                </a14:m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containing partial plan</a:t>
                </a:r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𝑃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′</m:t>
                    </m:r>
                  </m:oMath>
                </a14:m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of query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Tree convolutional network or other models</a:t>
                </a: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10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620916" cy="5885080"/>
              </a:xfrm>
              <a:prstGeom prst="rect">
                <a:avLst/>
              </a:prstGeom>
              <a:blipFill>
                <a:blip r:embed="rId3"/>
                <a:stretch>
                  <a:fillRect l="-872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3C9D736-69EF-6EC9-ECDC-004475C0A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876" y="2782426"/>
            <a:ext cx="7340600" cy="69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B9D59F-7A35-6FE6-263E-2FDA75796D22}"/>
                  </a:ext>
                </a:extLst>
              </p:cNvPr>
              <p:cNvSpPr txBox="1"/>
              <p:nvPr/>
            </p:nvSpPr>
            <p:spPr>
              <a:xfrm>
                <a:off x="8977831" y="3046854"/>
                <a:ext cx="1432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B9D59F-7A35-6FE6-263E-2FDA75796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31" y="3046854"/>
                <a:ext cx="1432443" cy="276999"/>
              </a:xfrm>
              <a:prstGeom prst="rect">
                <a:avLst/>
              </a:prstGeom>
              <a:blipFill>
                <a:blip r:embed="rId5"/>
                <a:stretch>
                  <a:fillRect l="-6195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>
            <a:extLst>
              <a:ext uri="{FF2B5EF4-FFF2-40B4-BE49-F238E27FC236}">
                <a16:creationId xmlns:a16="http://schemas.microsoft.com/office/drawing/2014/main" id="{2FF8DBCB-81D3-180C-7B3A-EE8E3757870B}"/>
              </a:ext>
            </a:extLst>
          </p:cNvPr>
          <p:cNvSpPr/>
          <p:nvPr/>
        </p:nvSpPr>
        <p:spPr>
          <a:xfrm>
            <a:off x="3653441" y="3679113"/>
            <a:ext cx="1709810" cy="933601"/>
          </a:xfrm>
          <a:prstGeom prst="roundRect">
            <a:avLst>
              <a:gd name="adj" fmla="val 3597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Network</a:t>
            </a: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4B1B1F2-C128-3545-DEAF-9EAB705AFE5E}"/>
              </a:ext>
            </a:extLst>
          </p:cNvPr>
          <p:cNvCxnSpPr>
            <a:cxnSpLocks/>
          </p:cNvCxnSpPr>
          <p:nvPr/>
        </p:nvCxnSpPr>
        <p:spPr>
          <a:xfrm flipV="1">
            <a:off x="3210416" y="3984772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CF5A703-2644-9539-3F51-6155CC8D8ECC}"/>
                  </a:ext>
                </a:extLst>
              </p:cNvPr>
              <p:cNvSpPr/>
              <p:nvPr/>
            </p:nvSpPr>
            <p:spPr>
              <a:xfrm>
                <a:off x="2176243" y="3809318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</m:oMath>
                </a14:m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CF5A703-2644-9539-3F51-6155CC8D8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43" y="3809318"/>
                <a:ext cx="1115005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5C20B57-0E17-1E47-A344-D592B30D040E}"/>
              </a:ext>
            </a:extLst>
          </p:cNvPr>
          <p:cNvCxnSpPr>
            <a:cxnSpLocks/>
          </p:cNvCxnSpPr>
          <p:nvPr/>
        </p:nvCxnSpPr>
        <p:spPr>
          <a:xfrm>
            <a:off x="5363251" y="4178650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F1D4738-D5FE-61EC-337F-A0EFC72F0F66}"/>
              </a:ext>
            </a:extLst>
          </p:cNvPr>
          <p:cNvCxnSpPr>
            <a:cxnSpLocks/>
          </p:cNvCxnSpPr>
          <p:nvPr/>
        </p:nvCxnSpPr>
        <p:spPr>
          <a:xfrm flipV="1">
            <a:off x="3233929" y="4402542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E4BA5A5-E95F-FA8B-C1B1-0C338C849431}"/>
                  </a:ext>
                </a:extLst>
              </p:cNvPr>
              <p:cNvSpPr/>
              <p:nvPr/>
            </p:nvSpPr>
            <p:spPr>
              <a:xfrm>
                <a:off x="1512876" y="4187370"/>
                <a:ext cx="19896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Plan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′</m:t>
                    </m:r>
                  </m:oMath>
                </a14:m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E4BA5A5-E95F-FA8B-C1B1-0C338C849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876" y="4187370"/>
                <a:ext cx="1989650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1C65952-6799-509C-BDA0-2C04C02082F4}"/>
                  </a:ext>
                </a:extLst>
              </p:cNvPr>
              <p:cNvSpPr/>
              <p:nvPr/>
            </p:nvSpPr>
            <p:spPr>
              <a:xfrm>
                <a:off x="5396581" y="4002704"/>
                <a:ext cx="55116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Latency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min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is</m:t>
                    </m:r>
                    <m: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a</m:t>
                    </m:r>
                    <m: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plan</m:t>
                    </m:r>
                    <m: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of</m:t>
                    </m:r>
                    <m: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kumimoji="1" lang="en-US" altLang="zh-CN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1C65952-6799-509C-BDA0-2C04C0208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81" y="4002704"/>
                <a:ext cx="5511617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CB0920A-5716-6985-726D-85938B6609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07"/>
          <a:stretch/>
        </p:blipFill>
        <p:spPr>
          <a:xfrm>
            <a:off x="1562578" y="4781305"/>
            <a:ext cx="7668006" cy="1784098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054AC888-1DFA-5CB1-B154-DCB33D0EDAD0}"/>
              </a:ext>
            </a:extLst>
          </p:cNvPr>
          <p:cNvSpPr/>
          <p:nvPr/>
        </p:nvSpPr>
        <p:spPr>
          <a:xfrm rot="5400000" flipH="1" flipV="1">
            <a:off x="4315159" y="4568214"/>
            <a:ext cx="386374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ED629E-AE9E-F7C1-27AF-1F16C9E61F85}"/>
              </a:ext>
            </a:extLst>
          </p:cNvPr>
          <p:cNvSpPr txBox="1"/>
          <p:nvPr/>
        </p:nvSpPr>
        <p:spPr>
          <a:xfrm>
            <a:off x="2344839" y="6532450"/>
            <a:ext cx="7668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[Neo: A Learned Query Optimizer, VLDB 2019]</a:t>
            </a: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062F0092-FC3A-BB01-BF92-7213A067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33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ED0F38F-CABD-2682-0B70-4702C15B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969" y="1883652"/>
            <a:ext cx="6874873" cy="2441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plan space from scratch with value networks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Neo: best-first search</a:t>
            </a:r>
          </a:p>
          <a:p>
            <a:pPr lvl="2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EF2F4-734B-38DD-A048-AB8B1AB9FA06}"/>
              </a:ext>
            </a:extLst>
          </p:cNvPr>
          <p:cNvSpPr txBox="1"/>
          <p:nvPr/>
        </p:nvSpPr>
        <p:spPr>
          <a:xfrm>
            <a:off x="0" y="6507293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(Neo) Neo: A Learned Query Optimizer,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2019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CDE5027-17C7-FC8A-A7DB-CC419FF3D251}"/>
              </a:ext>
            </a:extLst>
          </p:cNvPr>
          <p:cNvGrpSpPr/>
          <p:nvPr/>
        </p:nvGrpSpPr>
        <p:grpSpPr>
          <a:xfrm>
            <a:off x="5684190" y="4283968"/>
            <a:ext cx="2414837" cy="1846888"/>
            <a:chOff x="9777163" y="3776251"/>
            <a:chExt cx="2414837" cy="1846888"/>
          </a:xfrm>
        </p:grpSpPr>
        <p:pic>
          <p:nvPicPr>
            <p:cNvPr id="32" name="Picture 2" descr="Table Icon - Line Style - Iconfu">
              <a:extLst>
                <a:ext uri="{FF2B5EF4-FFF2-40B4-BE49-F238E27FC236}">
                  <a16:creationId xmlns:a16="http://schemas.microsoft.com/office/drawing/2014/main" id="{C911CDFC-79DF-8825-27DB-D66F75797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9777163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Table Icon - Line Style - Iconfu">
              <a:extLst>
                <a:ext uri="{FF2B5EF4-FFF2-40B4-BE49-F238E27FC236}">
                  <a16:creationId xmlns:a16="http://schemas.microsoft.com/office/drawing/2014/main" id="{E3527847-5A71-AB31-8E61-E7008CF636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0667039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Table Icon - Line Style - Iconfu">
              <a:extLst>
                <a:ext uri="{FF2B5EF4-FFF2-40B4-BE49-F238E27FC236}">
                  <a16:creationId xmlns:a16="http://schemas.microsoft.com/office/drawing/2014/main" id="{EF6A960C-0D44-741A-783D-1312B70D3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1547328" y="4994238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Lecture Notes: Relational Algebra">
              <a:extLst>
                <a:ext uri="{FF2B5EF4-FFF2-40B4-BE49-F238E27FC236}">
                  <a16:creationId xmlns:a16="http://schemas.microsoft.com/office/drawing/2014/main" id="{59F8D31B-931D-AAB6-D67A-A0A4F719B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5340" y="4341482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9C9C45A-72CA-702E-2DBC-C2339C1DFB42}"/>
                </a:ext>
              </a:extLst>
            </p:cNvPr>
            <p:cNvCxnSpPr>
              <a:cxnSpLocks/>
              <a:stCxn id="32" idx="0"/>
              <a:endCxn id="35" idx="2"/>
            </p:cNvCxnSpPr>
            <p:nvPr/>
          </p:nvCxnSpPr>
          <p:spPr>
            <a:xfrm flipV="1">
              <a:off x="9984632" y="4621324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C0140C1C-CA0E-4E95-16C8-3AD3FCDE2C70}"/>
                </a:ext>
              </a:extLst>
            </p:cNvPr>
            <p:cNvCxnSpPr>
              <a:cxnSpLocks/>
              <a:stCxn id="33" idx="0"/>
              <a:endCxn id="35" idx="2"/>
            </p:cNvCxnSpPr>
            <p:nvPr/>
          </p:nvCxnSpPr>
          <p:spPr>
            <a:xfrm flipH="1" flipV="1">
              <a:off x="10387772" y="4621324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8" name="Picture 2" descr="Lecture Notes: Relational Algebra">
              <a:extLst>
                <a:ext uri="{FF2B5EF4-FFF2-40B4-BE49-F238E27FC236}">
                  <a16:creationId xmlns:a16="http://schemas.microsoft.com/office/drawing/2014/main" id="{983C8623-695A-4A5C-F66E-0D29BD32E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76" y="3776251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66FB0A2C-E2CF-3E6F-FE86-37806210E1C7}"/>
                </a:ext>
              </a:extLst>
            </p:cNvPr>
            <p:cNvCxnSpPr>
              <a:cxnSpLocks/>
              <a:stCxn id="35" idx="0"/>
              <a:endCxn id="38" idx="2"/>
            </p:cNvCxnSpPr>
            <p:nvPr/>
          </p:nvCxnSpPr>
          <p:spPr>
            <a:xfrm flipV="1">
              <a:off x="10387772" y="4056094"/>
              <a:ext cx="486736" cy="285388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BD8ABB5-3771-3A0A-8A60-3E04D4FDAD71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flipH="1" flipV="1">
              <a:off x="10874508" y="4056094"/>
              <a:ext cx="880289" cy="938144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6F8C559-1951-6913-FB39-E5F2565779D0}"/>
                </a:ext>
              </a:extLst>
            </p:cNvPr>
            <p:cNvSpPr txBox="1"/>
            <p:nvPr/>
          </p:nvSpPr>
          <p:spPr>
            <a:xfrm>
              <a:off x="9803842" y="5202575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84B7FE2-FC2F-AE4C-F5FE-70BD9DB14EC7}"/>
                </a:ext>
              </a:extLst>
            </p:cNvPr>
            <p:cNvSpPr txBox="1"/>
            <p:nvPr/>
          </p:nvSpPr>
          <p:spPr>
            <a:xfrm>
              <a:off x="10625136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77FDB12-5C58-9913-E85E-B48D6B9BA265}"/>
                </a:ext>
              </a:extLst>
            </p:cNvPr>
            <p:cNvSpPr txBox="1"/>
            <p:nvPr/>
          </p:nvSpPr>
          <p:spPr>
            <a:xfrm>
              <a:off x="11594445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 dirty="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9717FE1-915C-DE0A-EB71-071A54B79651}"/>
              </a:ext>
            </a:extLst>
          </p:cNvPr>
          <p:cNvGrpSpPr/>
          <p:nvPr/>
        </p:nvGrpSpPr>
        <p:grpSpPr>
          <a:xfrm>
            <a:off x="3004457" y="4608105"/>
            <a:ext cx="1445528" cy="1281657"/>
            <a:chOff x="7060364" y="4382065"/>
            <a:chExt cx="1445528" cy="1281657"/>
          </a:xfrm>
        </p:grpSpPr>
        <p:pic>
          <p:nvPicPr>
            <p:cNvPr id="61" name="Picture 2" descr="Table Icon - Line Style - Iconfu">
              <a:extLst>
                <a:ext uri="{FF2B5EF4-FFF2-40B4-BE49-F238E27FC236}">
                  <a16:creationId xmlns:a16="http://schemas.microsoft.com/office/drawing/2014/main" id="{817D2C6D-F821-4DE7-2B33-F3B519B28A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Table Icon - Line Style - Iconfu">
              <a:extLst>
                <a:ext uri="{FF2B5EF4-FFF2-40B4-BE49-F238E27FC236}">
                  <a16:creationId xmlns:a16="http://schemas.microsoft.com/office/drawing/2014/main" id="{B551EF07-734B-F859-2C0E-664C685C9E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Lecture Notes: Relational Algebra">
              <a:extLst>
                <a:ext uri="{FF2B5EF4-FFF2-40B4-BE49-F238E27FC236}">
                  <a16:creationId xmlns:a16="http://schemas.microsoft.com/office/drawing/2014/main" id="{B0A15F63-4D79-6D6D-8912-4366B91A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18EAB64D-84FF-C86A-1A89-FA34F04133CA}"/>
                </a:ext>
              </a:extLst>
            </p:cNvPr>
            <p:cNvCxnSpPr>
              <a:cxnSpLocks/>
              <a:stCxn id="61" idx="0"/>
              <a:endCxn id="64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22698349-3559-D598-D5D8-B49E6EB76E57}"/>
                </a:ext>
              </a:extLst>
            </p:cNvPr>
            <p:cNvCxnSpPr>
              <a:cxnSpLocks/>
              <a:stCxn id="62" idx="0"/>
              <a:endCxn id="64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537804E-FC69-A558-655B-C5F2B7AAAE54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74D8128-ABC5-6E99-08FA-54FE14433B86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7E405EE-B14F-66D2-6DA0-077FACA5D204}"/>
              </a:ext>
            </a:extLst>
          </p:cNvPr>
          <p:cNvGrpSpPr/>
          <p:nvPr/>
        </p:nvGrpSpPr>
        <p:grpSpPr>
          <a:xfrm>
            <a:off x="659333" y="4700242"/>
            <a:ext cx="505211" cy="628900"/>
            <a:chOff x="1264190" y="5032995"/>
            <a:chExt cx="505211" cy="628900"/>
          </a:xfrm>
        </p:grpSpPr>
        <p:pic>
          <p:nvPicPr>
            <p:cNvPr id="80" name="Picture 2" descr="Table Icon - Line Style - Iconfu">
              <a:extLst>
                <a:ext uri="{FF2B5EF4-FFF2-40B4-BE49-F238E27FC236}">
                  <a16:creationId xmlns:a16="http://schemas.microsoft.com/office/drawing/2014/main" id="{E35A3CA4-FBAD-CE2E-846E-DC22CDE48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264190" y="5032995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14B22D1-ED5D-8A83-E21F-248D6E82119A}"/>
                </a:ext>
              </a:extLst>
            </p:cNvPr>
            <p:cNvSpPr txBox="1"/>
            <p:nvPr/>
          </p:nvSpPr>
          <p:spPr>
            <a:xfrm>
              <a:off x="1290869" y="5241331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</p:grpSp>
      <p:sp>
        <p:nvSpPr>
          <p:cNvPr id="91" name="右箭头 90">
            <a:extLst>
              <a:ext uri="{FF2B5EF4-FFF2-40B4-BE49-F238E27FC236}">
                <a16:creationId xmlns:a16="http://schemas.microsoft.com/office/drawing/2014/main" id="{E933DBE7-CA46-9EAB-C388-B94143E30A7F}"/>
              </a:ext>
            </a:extLst>
          </p:cNvPr>
          <p:cNvSpPr/>
          <p:nvPr/>
        </p:nvSpPr>
        <p:spPr>
          <a:xfrm rot="10800000" flipH="1" flipV="1">
            <a:off x="1639480" y="4661451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2" name="右箭头 91">
            <a:extLst>
              <a:ext uri="{FF2B5EF4-FFF2-40B4-BE49-F238E27FC236}">
                <a16:creationId xmlns:a16="http://schemas.microsoft.com/office/drawing/2014/main" id="{1ADFB680-E911-C9FB-D51A-889E190E3519}"/>
              </a:ext>
            </a:extLst>
          </p:cNvPr>
          <p:cNvSpPr/>
          <p:nvPr/>
        </p:nvSpPr>
        <p:spPr>
          <a:xfrm rot="10800000" flipH="1" flipV="1">
            <a:off x="4657484" y="5069092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2DD6B5B-2BC8-54C4-BECF-9872A1AB8BD2}"/>
              </a:ext>
            </a:extLst>
          </p:cNvPr>
          <p:cNvGrpSpPr/>
          <p:nvPr/>
        </p:nvGrpSpPr>
        <p:grpSpPr>
          <a:xfrm>
            <a:off x="3031136" y="3470022"/>
            <a:ext cx="1445528" cy="1281657"/>
            <a:chOff x="7060364" y="4382065"/>
            <a:chExt cx="1445528" cy="1281657"/>
          </a:xfrm>
        </p:grpSpPr>
        <p:pic>
          <p:nvPicPr>
            <p:cNvPr id="94" name="Picture 2" descr="Table Icon - Line Style - Iconfu">
              <a:extLst>
                <a:ext uri="{FF2B5EF4-FFF2-40B4-BE49-F238E27FC236}">
                  <a16:creationId xmlns:a16="http://schemas.microsoft.com/office/drawing/2014/main" id="{FA8A1613-8025-6CAD-E70E-C649B6896B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Table Icon - Line Style - Iconfu">
              <a:extLst>
                <a:ext uri="{FF2B5EF4-FFF2-40B4-BE49-F238E27FC236}">
                  <a16:creationId xmlns:a16="http://schemas.microsoft.com/office/drawing/2014/main" id="{23B60BD1-88A5-89F8-4EDF-71B485D65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Lecture Notes: Relational Algebra">
              <a:extLst>
                <a:ext uri="{FF2B5EF4-FFF2-40B4-BE49-F238E27FC236}">
                  <a16:creationId xmlns:a16="http://schemas.microsoft.com/office/drawing/2014/main" id="{205BD797-0979-57DA-4067-5D4AB2360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AB9D2C30-172B-6385-D521-0104AD0E72D9}"/>
                </a:ext>
              </a:extLst>
            </p:cNvPr>
            <p:cNvCxnSpPr>
              <a:cxnSpLocks/>
              <a:stCxn id="94" idx="0"/>
              <a:endCxn id="96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0238B137-84DD-8152-3F15-9D7EA2A84C69}"/>
                </a:ext>
              </a:extLst>
            </p:cNvPr>
            <p:cNvCxnSpPr>
              <a:cxnSpLocks/>
              <a:stCxn id="95" idx="0"/>
              <a:endCxn id="96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86F57341-0919-C233-C5A2-C187C251E2E2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D5D8C67-7BDF-FC29-8DF0-F676B5EE15FC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8FD2BFC-7388-54C0-F00B-4A50030675F7}"/>
              </a:ext>
            </a:extLst>
          </p:cNvPr>
          <p:cNvSpPr txBox="1"/>
          <p:nvPr/>
        </p:nvSpPr>
        <p:spPr>
          <a:xfrm>
            <a:off x="3793271" y="4745828"/>
            <a:ext cx="7813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FF0F44-0599-BB8C-C958-9260C7F5F01C}"/>
              </a:ext>
            </a:extLst>
          </p:cNvPr>
          <p:cNvSpPr txBox="1"/>
          <p:nvPr/>
        </p:nvSpPr>
        <p:spPr>
          <a:xfrm>
            <a:off x="3966803" y="3519103"/>
            <a:ext cx="83999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0DB4A3-D8EA-C522-9E08-90BFE29F322D}"/>
              </a:ext>
            </a:extLst>
          </p:cNvPr>
          <p:cNvSpPr txBox="1"/>
          <p:nvPr/>
        </p:nvSpPr>
        <p:spPr>
          <a:xfrm>
            <a:off x="2001530" y="5798377"/>
            <a:ext cx="3785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the best branch in the search process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E630CE1-031F-97A9-67E4-6155D29E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665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plan space from scratch with value networks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Balsa: beam search</a:t>
            </a:r>
          </a:p>
          <a:p>
            <a:pPr lvl="2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EF2F4-734B-38DD-A048-AB8B1AB9FA06}"/>
              </a:ext>
            </a:extLst>
          </p:cNvPr>
          <p:cNvSpPr txBox="1"/>
          <p:nvPr/>
        </p:nvSpPr>
        <p:spPr>
          <a:xfrm>
            <a:off x="-16239" y="6524403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(Balsa) Balsa: Learning a Query Optimizer Without Expert Demonstrations, SIGMOD 2022</a:t>
            </a: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9717FE1-915C-DE0A-EB71-071A54B79651}"/>
              </a:ext>
            </a:extLst>
          </p:cNvPr>
          <p:cNvGrpSpPr/>
          <p:nvPr/>
        </p:nvGrpSpPr>
        <p:grpSpPr>
          <a:xfrm>
            <a:off x="4179709" y="3823480"/>
            <a:ext cx="1445528" cy="1281657"/>
            <a:chOff x="7060364" y="4382065"/>
            <a:chExt cx="1445528" cy="1281657"/>
          </a:xfrm>
        </p:grpSpPr>
        <p:pic>
          <p:nvPicPr>
            <p:cNvPr id="61" name="Picture 2" descr="Table Icon - Line Style - Iconfu">
              <a:extLst>
                <a:ext uri="{FF2B5EF4-FFF2-40B4-BE49-F238E27FC236}">
                  <a16:creationId xmlns:a16="http://schemas.microsoft.com/office/drawing/2014/main" id="{817D2C6D-F821-4DE7-2B33-F3B519B28A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Table Icon - Line Style - Iconfu">
              <a:extLst>
                <a:ext uri="{FF2B5EF4-FFF2-40B4-BE49-F238E27FC236}">
                  <a16:creationId xmlns:a16="http://schemas.microsoft.com/office/drawing/2014/main" id="{B551EF07-734B-F859-2C0E-664C685C9E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Lecture Notes: Relational Algebra">
              <a:extLst>
                <a:ext uri="{FF2B5EF4-FFF2-40B4-BE49-F238E27FC236}">
                  <a16:creationId xmlns:a16="http://schemas.microsoft.com/office/drawing/2014/main" id="{B0A15F63-4D79-6D6D-8912-4366B91A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18EAB64D-84FF-C86A-1A89-FA34F04133CA}"/>
                </a:ext>
              </a:extLst>
            </p:cNvPr>
            <p:cNvCxnSpPr>
              <a:cxnSpLocks/>
              <a:stCxn id="61" idx="0"/>
              <a:endCxn id="64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22698349-3559-D598-D5D8-B49E6EB76E57}"/>
                </a:ext>
              </a:extLst>
            </p:cNvPr>
            <p:cNvCxnSpPr>
              <a:cxnSpLocks/>
              <a:stCxn id="62" idx="0"/>
              <a:endCxn id="64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537804E-FC69-A558-655B-C5F2B7AAAE54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74D8128-ABC5-6E99-08FA-54FE14433B86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7E405EE-B14F-66D2-6DA0-077FACA5D204}"/>
              </a:ext>
            </a:extLst>
          </p:cNvPr>
          <p:cNvGrpSpPr/>
          <p:nvPr/>
        </p:nvGrpSpPr>
        <p:grpSpPr>
          <a:xfrm>
            <a:off x="1970225" y="3769346"/>
            <a:ext cx="505211" cy="628900"/>
            <a:chOff x="1264190" y="5032995"/>
            <a:chExt cx="505211" cy="628900"/>
          </a:xfrm>
        </p:grpSpPr>
        <p:pic>
          <p:nvPicPr>
            <p:cNvPr id="80" name="Picture 2" descr="Table Icon - Line Style - Iconfu">
              <a:extLst>
                <a:ext uri="{FF2B5EF4-FFF2-40B4-BE49-F238E27FC236}">
                  <a16:creationId xmlns:a16="http://schemas.microsoft.com/office/drawing/2014/main" id="{E35A3CA4-FBAD-CE2E-846E-DC22CDE48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264190" y="5032995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14B22D1-ED5D-8A83-E21F-248D6E82119A}"/>
                </a:ext>
              </a:extLst>
            </p:cNvPr>
            <p:cNvSpPr txBox="1"/>
            <p:nvPr/>
          </p:nvSpPr>
          <p:spPr>
            <a:xfrm>
              <a:off x="1290869" y="5241331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</p:grpSp>
      <p:sp>
        <p:nvSpPr>
          <p:cNvPr id="91" name="右箭头 90">
            <a:extLst>
              <a:ext uri="{FF2B5EF4-FFF2-40B4-BE49-F238E27FC236}">
                <a16:creationId xmlns:a16="http://schemas.microsoft.com/office/drawing/2014/main" id="{E933DBE7-CA46-9EAB-C388-B94143E30A7F}"/>
              </a:ext>
            </a:extLst>
          </p:cNvPr>
          <p:cNvSpPr/>
          <p:nvPr/>
        </p:nvSpPr>
        <p:spPr>
          <a:xfrm rot="10800000" flipH="1" flipV="1">
            <a:off x="2950372" y="3730555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2DD6B5B-2BC8-54C4-BECF-9872A1AB8BD2}"/>
              </a:ext>
            </a:extLst>
          </p:cNvPr>
          <p:cNvGrpSpPr/>
          <p:nvPr/>
        </p:nvGrpSpPr>
        <p:grpSpPr>
          <a:xfrm>
            <a:off x="4206388" y="2685397"/>
            <a:ext cx="1445528" cy="1281657"/>
            <a:chOff x="7060364" y="4382065"/>
            <a:chExt cx="1445528" cy="1281657"/>
          </a:xfrm>
        </p:grpSpPr>
        <p:pic>
          <p:nvPicPr>
            <p:cNvPr id="94" name="Picture 2" descr="Table Icon - Line Style - Iconfu">
              <a:extLst>
                <a:ext uri="{FF2B5EF4-FFF2-40B4-BE49-F238E27FC236}">
                  <a16:creationId xmlns:a16="http://schemas.microsoft.com/office/drawing/2014/main" id="{FA8A1613-8025-6CAD-E70E-C649B6896B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Table Icon - Line Style - Iconfu">
              <a:extLst>
                <a:ext uri="{FF2B5EF4-FFF2-40B4-BE49-F238E27FC236}">
                  <a16:creationId xmlns:a16="http://schemas.microsoft.com/office/drawing/2014/main" id="{23B60BD1-88A5-89F8-4EDF-71B485D65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Lecture Notes: Relational Algebra">
              <a:extLst>
                <a:ext uri="{FF2B5EF4-FFF2-40B4-BE49-F238E27FC236}">
                  <a16:creationId xmlns:a16="http://schemas.microsoft.com/office/drawing/2014/main" id="{205BD797-0979-57DA-4067-5D4AB2360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AB9D2C30-172B-6385-D521-0104AD0E72D9}"/>
                </a:ext>
              </a:extLst>
            </p:cNvPr>
            <p:cNvCxnSpPr>
              <a:cxnSpLocks/>
              <a:stCxn id="94" idx="0"/>
              <a:endCxn id="96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0238B137-84DD-8152-3F15-9D7EA2A84C69}"/>
                </a:ext>
              </a:extLst>
            </p:cNvPr>
            <p:cNvCxnSpPr>
              <a:cxnSpLocks/>
              <a:stCxn id="95" idx="0"/>
              <a:endCxn id="96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86F57341-0919-C233-C5A2-C187C251E2E2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D5D8C67-7BDF-FC29-8DF0-F676B5EE15FC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8FD2BFC-7388-54C0-F00B-4A50030675F7}"/>
              </a:ext>
            </a:extLst>
          </p:cNvPr>
          <p:cNvSpPr txBox="1"/>
          <p:nvPr/>
        </p:nvSpPr>
        <p:spPr>
          <a:xfrm>
            <a:off x="4968523" y="3961203"/>
            <a:ext cx="7813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FF0F44-0599-BB8C-C958-9260C7F5F01C}"/>
              </a:ext>
            </a:extLst>
          </p:cNvPr>
          <p:cNvSpPr txBox="1"/>
          <p:nvPr/>
        </p:nvSpPr>
        <p:spPr>
          <a:xfrm>
            <a:off x="5142055" y="2734478"/>
            <a:ext cx="83999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BA5746B-7E02-3373-D468-BA6C2AE1A7F5}"/>
              </a:ext>
            </a:extLst>
          </p:cNvPr>
          <p:cNvGrpSpPr/>
          <p:nvPr/>
        </p:nvGrpSpPr>
        <p:grpSpPr>
          <a:xfrm>
            <a:off x="9029148" y="3061720"/>
            <a:ext cx="2414837" cy="1846888"/>
            <a:chOff x="9777163" y="3776251"/>
            <a:chExt cx="2414837" cy="1846888"/>
          </a:xfrm>
        </p:grpSpPr>
        <p:pic>
          <p:nvPicPr>
            <p:cNvPr id="18" name="Picture 2" descr="Table Icon - Line Style - Iconfu">
              <a:extLst>
                <a:ext uri="{FF2B5EF4-FFF2-40B4-BE49-F238E27FC236}">
                  <a16:creationId xmlns:a16="http://schemas.microsoft.com/office/drawing/2014/main" id="{27DB1E34-E3E1-FE30-9244-6C6A1C574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9777163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Table Icon - Line Style - Iconfu">
              <a:extLst>
                <a:ext uri="{FF2B5EF4-FFF2-40B4-BE49-F238E27FC236}">
                  <a16:creationId xmlns:a16="http://schemas.microsoft.com/office/drawing/2014/main" id="{FE34BF04-AC49-9B39-1DDA-7B774594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0667039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Table Icon - Line Style - Iconfu">
              <a:extLst>
                <a:ext uri="{FF2B5EF4-FFF2-40B4-BE49-F238E27FC236}">
                  <a16:creationId xmlns:a16="http://schemas.microsoft.com/office/drawing/2014/main" id="{CEB99A53-9CE1-07AC-005F-A6A365BA52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1547328" y="4994238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Lecture Notes: Relational Algebra">
              <a:extLst>
                <a:ext uri="{FF2B5EF4-FFF2-40B4-BE49-F238E27FC236}">
                  <a16:creationId xmlns:a16="http://schemas.microsoft.com/office/drawing/2014/main" id="{6728CFA1-93FF-1841-56CF-31BCA774B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5340" y="4341482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40EB8C80-66FC-A849-4F0B-B93D5381771B}"/>
                </a:ext>
              </a:extLst>
            </p:cNvPr>
            <p:cNvCxnSpPr>
              <a:cxnSpLocks/>
              <a:stCxn id="18" idx="0"/>
              <a:endCxn id="21" idx="2"/>
            </p:cNvCxnSpPr>
            <p:nvPr/>
          </p:nvCxnSpPr>
          <p:spPr>
            <a:xfrm flipV="1">
              <a:off x="9984632" y="4621324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3C6E7A52-6DE0-0ECF-985B-3E7705927C8B}"/>
                </a:ext>
              </a:extLst>
            </p:cNvPr>
            <p:cNvCxnSpPr>
              <a:cxnSpLocks/>
              <a:stCxn id="19" idx="0"/>
              <a:endCxn id="21" idx="2"/>
            </p:cNvCxnSpPr>
            <p:nvPr/>
          </p:nvCxnSpPr>
          <p:spPr>
            <a:xfrm flipH="1" flipV="1">
              <a:off x="10387772" y="4621324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4" name="Picture 2" descr="Lecture Notes: Relational Algebra">
              <a:extLst>
                <a:ext uri="{FF2B5EF4-FFF2-40B4-BE49-F238E27FC236}">
                  <a16:creationId xmlns:a16="http://schemas.microsoft.com/office/drawing/2014/main" id="{6DF33589-AA37-1C5D-9C59-5F3094764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76" y="3776251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EA36CF64-2318-6695-3AEF-CDFEACAB2837}"/>
                </a:ext>
              </a:extLst>
            </p:cNvPr>
            <p:cNvCxnSpPr>
              <a:cxnSpLocks/>
              <a:stCxn id="21" idx="0"/>
              <a:endCxn id="24" idx="2"/>
            </p:cNvCxnSpPr>
            <p:nvPr/>
          </p:nvCxnSpPr>
          <p:spPr>
            <a:xfrm flipV="1">
              <a:off x="10387772" y="4056094"/>
              <a:ext cx="486736" cy="285388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D4A838CD-0C35-E880-B5DF-0E0B5D5837BA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H="1" flipV="1">
              <a:off x="10874508" y="4056094"/>
              <a:ext cx="880289" cy="938144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192E4A6-DA7C-4559-DC60-AF85BE1EEB31}"/>
                </a:ext>
              </a:extLst>
            </p:cNvPr>
            <p:cNvSpPr txBox="1"/>
            <p:nvPr/>
          </p:nvSpPr>
          <p:spPr>
            <a:xfrm>
              <a:off x="9803842" y="5202575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8DE5F13-2012-58C9-F9F0-FC65242C0820}"/>
                </a:ext>
              </a:extLst>
            </p:cNvPr>
            <p:cNvSpPr txBox="1"/>
            <p:nvPr/>
          </p:nvSpPr>
          <p:spPr>
            <a:xfrm>
              <a:off x="10625136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C536117-E22C-6BF2-202B-1ECEECBB3373}"/>
                </a:ext>
              </a:extLst>
            </p:cNvPr>
            <p:cNvSpPr txBox="1"/>
            <p:nvPr/>
          </p:nvSpPr>
          <p:spPr>
            <a:xfrm>
              <a:off x="11594445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  <a:endParaRPr lang="zh-CN" altLang="en-US" sz="2133" dirty="0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990BAAE4-AA4E-454B-3F1E-7E97EF3F281F}"/>
              </a:ext>
            </a:extLst>
          </p:cNvPr>
          <p:cNvSpPr txBox="1"/>
          <p:nvPr/>
        </p:nvSpPr>
        <p:spPr>
          <a:xfrm>
            <a:off x="5165713" y="5004816"/>
            <a:ext cx="404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the best k branches in the search process</a:t>
            </a:r>
          </a:p>
        </p:txBody>
      </p:sp>
      <p:sp>
        <p:nvSpPr>
          <p:cNvPr id="56" name="右箭头 55">
            <a:extLst>
              <a:ext uri="{FF2B5EF4-FFF2-40B4-BE49-F238E27FC236}">
                <a16:creationId xmlns:a16="http://schemas.microsoft.com/office/drawing/2014/main" id="{DB779F22-35E2-056B-3D46-50C34ECDCE84}"/>
              </a:ext>
            </a:extLst>
          </p:cNvPr>
          <p:cNvSpPr/>
          <p:nvPr/>
        </p:nvSpPr>
        <p:spPr>
          <a:xfrm rot="10800000" flipH="1" flipV="1">
            <a:off x="8200687" y="366996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63DB83EB-B344-2245-DE2C-8C8930D96A30}"/>
              </a:ext>
            </a:extLst>
          </p:cNvPr>
          <p:cNvCxnSpPr>
            <a:cxnSpLocks/>
          </p:cNvCxnSpPr>
          <p:nvPr/>
        </p:nvCxnSpPr>
        <p:spPr>
          <a:xfrm>
            <a:off x="5784105" y="3464569"/>
            <a:ext cx="1402438" cy="265986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89290B7F-365F-A65A-2361-2578F9DAD292}"/>
              </a:ext>
            </a:extLst>
          </p:cNvPr>
          <p:cNvCxnSpPr>
            <a:cxnSpLocks/>
          </p:cNvCxnSpPr>
          <p:nvPr/>
        </p:nvCxnSpPr>
        <p:spPr>
          <a:xfrm flipV="1">
            <a:off x="5784105" y="2905143"/>
            <a:ext cx="1277729" cy="559425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9691486-B5E9-7E2A-E41F-B2B37C95B877}"/>
              </a:ext>
            </a:extLst>
          </p:cNvPr>
          <p:cNvSpPr txBox="1"/>
          <p:nvPr/>
        </p:nvSpPr>
        <p:spPr>
          <a:xfrm rot="5400000">
            <a:off x="6587191" y="3340158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B384E50B-D9DD-8176-1B85-B7CA569F00A0}"/>
              </a:ext>
            </a:extLst>
          </p:cNvPr>
          <p:cNvCxnSpPr>
            <a:cxnSpLocks/>
          </p:cNvCxnSpPr>
          <p:nvPr/>
        </p:nvCxnSpPr>
        <p:spPr>
          <a:xfrm>
            <a:off x="5737638" y="4574745"/>
            <a:ext cx="1402438" cy="265986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F7DAD28-3996-6E74-3475-B7A13866A292}"/>
              </a:ext>
            </a:extLst>
          </p:cNvPr>
          <p:cNvCxnSpPr>
            <a:cxnSpLocks/>
          </p:cNvCxnSpPr>
          <p:nvPr/>
        </p:nvCxnSpPr>
        <p:spPr>
          <a:xfrm flipV="1">
            <a:off x="5737638" y="4015319"/>
            <a:ext cx="1277729" cy="559425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C455259F-2630-8F16-3449-A5D71036A3A3}"/>
              </a:ext>
            </a:extLst>
          </p:cNvPr>
          <p:cNvSpPr txBox="1"/>
          <p:nvPr/>
        </p:nvSpPr>
        <p:spPr>
          <a:xfrm rot="5400000">
            <a:off x="6540724" y="4450334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D056B85-E484-F297-B6A5-A51613CB7487}"/>
              </a:ext>
            </a:extLst>
          </p:cNvPr>
          <p:cNvSpPr txBox="1"/>
          <p:nvPr/>
        </p:nvSpPr>
        <p:spPr>
          <a:xfrm>
            <a:off x="7575009" y="3706555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FF81C1D-DB15-EE46-5DCF-8240DD06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6032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620916" cy="58850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Search plan space from scratch with value networks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LOGER: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𝜖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-beam search</a:t>
                </a:r>
              </a:p>
              <a:p>
                <a:pPr lvl="2"/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10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620916" cy="5885080"/>
              </a:xfrm>
              <a:prstGeom prst="rect">
                <a:avLst/>
              </a:prstGeom>
              <a:blipFill>
                <a:blip r:embed="rId3"/>
                <a:stretch>
                  <a:fillRect l="-872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AEEF2F4-734B-38DD-A048-AB8B1AB9FA06}"/>
              </a:ext>
            </a:extLst>
          </p:cNvPr>
          <p:cNvSpPr txBox="1"/>
          <p:nvPr/>
        </p:nvSpPr>
        <p:spPr>
          <a:xfrm>
            <a:off x="-16239" y="6524403"/>
            <a:ext cx="11989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(LOGER) LOGER: A Learned Optimizer towards Generating Efficient and Robust Query Execution Plans, VLDB 2023</a:t>
            </a: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D3FB51A-681D-EF0B-24FE-4F668A745FF8}"/>
              </a:ext>
            </a:extLst>
          </p:cNvPr>
          <p:cNvGrpSpPr/>
          <p:nvPr/>
        </p:nvGrpSpPr>
        <p:grpSpPr>
          <a:xfrm>
            <a:off x="4179709" y="3823480"/>
            <a:ext cx="1445528" cy="1281657"/>
            <a:chOff x="7060364" y="4382065"/>
            <a:chExt cx="1445528" cy="1281657"/>
          </a:xfrm>
        </p:grpSpPr>
        <p:pic>
          <p:nvPicPr>
            <p:cNvPr id="8" name="Picture 2" descr="Table Icon - Line Style - Iconfu">
              <a:extLst>
                <a:ext uri="{FF2B5EF4-FFF2-40B4-BE49-F238E27FC236}">
                  <a16:creationId xmlns:a16="http://schemas.microsoft.com/office/drawing/2014/main" id="{05AFB54D-F5A7-36DC-9CAE-B7707593E9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able Icon - Line Style - Iconfu">
              <a:extLst>
                <a:ext uri="{FF2B5EF4-FFF2-40B4-BE49-F238E27FC236}">
                  <a16:creationId xmlns:a16="http://schemas.microsoft.com/office/drawing/2014/main" id="{3F2D3370-29E9-00D1-6B7C-286926799C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Lecture Notes: Relational Algebra">
              <a:extLst>
                <a:ext uri="{FF2B5EF4-FFF2-40B4-BE49-F238E27FC236}">
                  <a16:creationId xmlns:a16="http://schemas.microsoft.com/office/drawing/2014/main" id="{AF81CABF-40B8-4945-81B2-BD1B96909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045C162F-4661-0BA9-5609-CF018CCFAA20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DB1C4ED5-448F-0BE7-ECB9-A4E6CA68877E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937B31-0897-1DFF-ECD5-3C3CF2CAAB6D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96FC35E-C6EA-A231-E0AD-1B3774BC8BD4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8930E41-294E-172A-3441-90B9A2FB5C5B}"/>
              </a:ext>
            </a:extLst>
          </p:cNvPr>
          <p:cNvGrpSpPr/>
          <p:nvPr/>
        </p:nvGrpSpPr>
        <p:grpSpPr>
          <a:xfrm>
            <a:off x="1970225" y="3769346"/>
            <a:ext cx="505211" cy="628900"/>
            <a:chOff x="1264190" y="5032995"/>
            <a:chExt cx="505211" cy="628900"/>
          </a:xfrm>
        </p:grpSpPr>
        <p:pic>
          <p:nvPicPr>
            <p:cNvPr id="16" name="Picture 2" descr="Table Icon - Line Style - Iconfu">
              <a:extLst>
                <a:ext uri="{FF2B5EF4-FFF2-40B4-BE49-F238E27FC236}">
                  <a16:creationId xmlns:a16="http://schemas.microsoft.com/office/drawing/2014/main" id="{C38CE0CA-4097-D202-4257-477ABD621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264190" y="5032995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232EB1F-06F5-D7BD-A78C-54D76C04946D}"/>
                </a:ext>
              </a:extLst>
            </p:cNvPr>
            <p:cNvSpPr txBox="1"/>
            <p:nvPr/>
          </p:nvSpPr>
          <p:spPr>
            <a:xfrm>
              <a:off x="1290869" y="5241331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</p:grpSp>
      <p:sp>
        <p:nvSpPr>
          <p:cNvPr id="52" name="右箭头 51">
            <a:extLst>
              <a:ext uri="{FF2B5EF4-FFF2-40B4-BE49-F238E27FC236}">
                <a16:creationId xmlns:a16="http://schemas.microsoft.com/office/drawing/2014/main" id="{46F17D0C-BECD-BDC7-4E70-F520FCEF8990}"/>
              </a:ext>
            </a:extLst>
          </p:cNvPr>
          <p:cNvSpPr/>
          <p:nvPr/>
        </p:nvSpPr>
        <p:spPr>
          <a:xfrm rot="10800000" flipH="1" flipV="1">
            <a:off x="2950372" y="3730555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E579DF1-251B-F510-E795-E21F21BBC88B}"/>
              </a:ext>
            </a:extLst>
          </p:cNvPr>
          <p:cNvGrpSpPr/>
          <p:nvPr/>
        </p:nvGrpSpPr>
        <p:grpSpPr>
          <a:xfrm>
            <a:off x="4206388" y="2685397"/>
            <a:ext cx="1445528" cy="1281657"/>
            <a:chOff x="7060364" y="4382065"/>
            <a:chExt cx="1445528" cy="1281657"/>
          </a:xfrm>
        </p:grpSpPr>
        <p:pic>
          <p:nvPicPr>
            <p:cNvPr id="55" name="Picture 2" descr="Table Icon - Line Style - Iconfu">
              <a:extLst>
                <a:ext uri="{FF2B5EF4-FFF2-40B4-BE49-F238E27FC236}">
                  <a16:creationId xmlns:a16="http://schemas.microsoft.com/office/drawing/2014/main" id="{559D554A-9A67-830E-5870-8EB7C65EF2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Table Icon - Line Style - Iconfu">
              <a:extLst>
                <a:ext uri="{FF2B5EF4-FFF2-40B4-BE49-F238E27FC236}">
                  <a16:creationId xmlns:a16="http://schemas.microsoft.com/office/drawing/2014/main" id="{53803585-C113-8695-9B56-C04C12372F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Lecture Notes: Relational Algebra">
              <a:extLst>
                <a:ext uri="{FF2B5EF4-FFF2-40B4-BE49-F238E27FC236}">
                  <a16:creationId xmlns:a16="http://schemas.microsoft.com/office/drawing/2014/main" id="{3008DF94-2FE4-96D7-EDD6-147570C35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5C6A9DF8-79CD-DD0C-7C22-341B894A7684}"/>
                </a:ext>
              </a:extLst>
            </p:cNvPr>
            <p:cNvCxnSpPr>
              <a:cxnSpLocks/>
              <a:stCxn id="55" idx="0"/>
              <a:endCxn id="57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917C80AF-4C4B-A805-B0F3-D614BE7D674B}"/>
                </a:ext>
              </a:extLst>
            </p:cNvPr>
            <p:cNvCxnSpPr>
              <a:cxnSpLocks/>
              <a:stCxn id="56" idx="0"/>
              <a:endCxn id="57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5E34235-F63F-CCAA-B9AC-F8AA4EC7DA71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E5558B-5BBF-0A6B-950D-F332A92C98D2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 dirty="0"/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8DCB062A-D2B6-366E-75A4-817B845DBBAA}"/>
              </a:ext>
            </a:extLst>
          </p:cNvPr>
          <p:cNvSpPr txBox="1"/>
          <p:nvPr/>
        </p:nvSpPr>
        <p:spPr>
          <a:xfrm>
            <a:off x="4968523" y="3961203"/>
            <a:ext cx="7813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18FAA88-04DA-8AEE-EC87-50DE3E531C17}"/>
              </a:ext>
            </a:extLst>
          </p:cNvPr>
          <p:cNvSpPr txBox="1"/>
          <p:nvPr/>
        </p:nvSpPr>
        <p:spPr>
          <a:xfrm>
            <a:off x="5142055" y="2734478"/>
            <a:ext cx="83999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09742E9-8080-323B-138A-08B878ADEB31}"/>
              </a:ext>
            </a:extLst>
          </p:cNvPr>
          <p:cNvGrpSpPr/>
          <p:nvPr/>
        </p:nvGrpSpPr>
        <p:grpSpPr>
          <a:xfrm>
            <a:off x="9029148" y="3061720"/>
            <a:ext cx="2414837" cy="1846888"/>
            <a:chOff x="9777163" y="3776251"/>
            <a:chExt cx="2414837" cy="1846888"/>
          </a:xfrm>
        </p:grpSpPr>
        <p:pic>
          <p:nvPicPr>
            <p:cNvPr id="72" name="Picture 2" descr="Table Icon - Line Style - Iconfu">
              <a:extLst>
                <a:ext uri="{FF2B5EF4-FFF2-40B4-BE49-F238E27FC236}">
                  <a16:creationId xmlns:a16="http://schemas.microsoft.com/office/drawing/2014/main" id="{E202B385-EA0D-20B7-17E4-7EBEFB0102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9777163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Table Icon - Line Style - Iconfu">
              <a:extLst>
                <a:ext uri="{FF2B5EF4-FFF2-40B4-BE49-F238E27FC236}">
                  <a16:creationId xmlns:a16="http://schemas.microsoft.com/office/drawing/2014/main" id="{C202863F-0758-5CE6-1950-D45C6B86A6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0667039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able Icon - Line Style - Iconfu">
              <a:extLst>
                <a:ext uri="{FF2B5EF4-FFF2-40B4-BE49-F238E27FC236}">
                  <a16:creationId xmlns:a16="http://schemas.microsoft.com/office/drawing/2014/main" id="{3EE285A1-B316-408A-7556-85BDEAE2C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1547328" y="4994238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Lecture Notes: Relational Algebra">
              <a:extLst>
                <a:ext uri="{FF2B5EF4-FFF2-40B4-BE49-F238E27FC236}">
                  <a16:creationId xmlns:a16="http://schemas.microsoft.com/office/drawing/2014/main" id="{DE06356F-23A5-7AB2-54EB-F973FFD7D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5340" y="4341482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A26F3C17-7F7A-55B8-271C-6EF40BCEFF81}"/>
                </a:ext>
              </a:extLst>
            </p:cNvPr>
            <p:cNvCxnSpPr>
              <a:cxnSpLocks/>
              <a:stCxn id="72" idx="0"/>
              <a:endCxn id="75" idx="2"/>
            </p:cNvCxnSpPr>
            <p:nvPr/>
          </p:nvCxnSpPr>
          <p:spPr>
            <a:xfrm flipV="1">
              <a:off x="9984632" y="4621324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id="{E38430E1-9411-8C19-53A5-2112163D933C}"/>
                </a:ext>
              </a:extLst>
            </p:cNvPr>
            <p:cNvCxnSpPr>
              <a:cxnSpLocks/>
              <a:stCxn id="73" idx="0"/>
              <a:endCxn id="75" idx="2"/>
            </p:cNvCxnSpPr>
            <p:nvPr/>
          </p:nvCxnSpPr>
          <p:spPr>
            <a:xfrm flipH="1" flipV="1">
              <a:off x="10387772" y="4621324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78" name="Picture 2" descr="Lecture Notes: Relational Algebra">
              <a:extLst>
                <a:ext uri="{FF2B5EF4-FFF2-40B4-BE49-F238E27FC236}">
                  <a16:creationId xmlns:a16="http://schemas.microsoft.com/office/drawing/2014/main" id="{61848FBD-9E87-CBB2-C0A0-FCAAD7B0C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76" y="3776251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83BCA123-3248-8417-B1D3-90398522A1B0}"/>
                </a:ext>
              </a:extLst>
            </p:cNvPr>
            <p:cNvCxnSpPr>
              <a:cxnSpLocks/>
              <a:stCxn id="75" idx="0"/>
              <a:endCxn id="78" idx="2"/>
            </p:cNvCxnSpPr>
            <p:nvPr/>
          </p:nvCxnSpPr>
          <p:spPr>
            <a:xfrm flipV="1">
              <a:off x="10387772" y="4056094"/>
              <a:ext cx="486736" cy="285388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466951C4-896F-C589-AD6B-878FA4529135}"/>
                </a:ext>
              </a:extLst>
            </p:cNvPr>
            <p:cNvCxnSpPr>
              <a:cxnSpLocks/>
              <a:stCxn id="74" idx="0"/>
              <a:endCxn id="78" idx="2"/>
            </p:cNvCxnSpPr>
            <p:nvPr/>
          </p:nvCxnSpPr>
          <p:spPr>
            <a:xfrm flipH="1" flipV="1">
              <a:off x="10874508" y="4056094"/>
              <a:ext cx="880289" cy="938144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0EF9AD92-A393-289E-9BFC-3EEEC9FA78F3}"/>
                </a:ext>
              </a:extLst>
            </p:cNvPr>
            <p:cNvSpPr txBox="1"/>
            <p:nvPr/>
          </p:nvSpPr>
          <p:spPr>
            <a:xfrm>
              <a:off x="9803842" y="5202575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1F662F1-4989-6149-D4CB-3BFC95F9F673}"/>
                </a:ext>
              </a:extLst>
            </p:cNvPr>
            <p:cNvSpPr txBox="1"/>
            <p:nvPr/>
          </p:nvSpPr>
          <p:spPr>
            <a:xfrm>
              <a:off x="10625136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D933D5F-AEAA-506D-5D55-558142F64E83}"/>
                </a:ext>
              </a:extLst>
            </p:cNvPr>
            <p:cNvSpPr txBox="1"/>
            <p:nvPr/>
          </p:nvSpPr>
          <p:spPr>
            <a:xfrm>
              <a:off x="11594445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  <a:endParaRPr lang="zh-CN" altLang="en-US" sz="2133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905434B6-E27A-5157-55BB-162F52E8F89D}"/>
                  </a:ext>
                </a:extLst>
              </p:cNvPr>
              <p:cNvSpPr txBox="1"/>
              <p:nvPr/>
            </p:nvSpPr>
            <p:spPr>
              <a:xfrm>
                <a:off x="4310104" y="5296348"/>
                <a:ext cx="55609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18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Expand the a random number (decided by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𝑘</m:t>
                    </m:r>
                  </m:oMath>
                </a14:m>
                <a:r>
                  <a:rPr lang="en-US" altLang="zh-CN" sz="18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𝜖</m:t>
                    </m:r>
                  </m:oMath>
                </a14:m>
                <a:r>
                  <a:rPr lang="en-US" altLang="zh-CN" sz="18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 of branches in the search process</a:t>
                </a: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905434B6-E27A-5157-55BB-162F52E8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104" y="5296348"/>
                <a:ext cx="5560947" cy="646331"/>
              </a:xfrm>
              <a:prstGeom prst="rect">
                <a:avLst/>
              </a:prstGeom>
              <a:blipFill>
                <a:blip r:embed="rId6"/>
                <a:stretch>
                  <a:fillRect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右箭头 86">
            <a:extLst>
              <a:ext uri="{FF2B5EF4-FFF2-40B4-BE49-F238E27FC236}">
                <a16:creationId xmlns:a16="http://schemas.microsoft.com/office/drawing/2014/main" id="{5CCEF9F4-AB88-59DD-0F45-DA37F25A3B89}"/>
              </a:ext>
            </a:extLst>
          </p:cNvPr>
          <p:cNvSpPr/>
          <p:nvPr/>
        </p:nvSpPr>
        <p:spPr>
          <a:xfrm rot="10800000" flipH="1" flipV="1">
            <a:off x="8200687" y="366996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1064AA94-1BB9-8488-6716-BB60A5B9B6A7}"/>
              </a:ext>
            </a:extLst>
          </p:cNvPr>
          <p:cNvCxnSpPr>
            <a:cxnSpLocks/>
          </p:cNvCxnSpPr>
          <p:nvPr/>
        </p:nvCxnSpPr>
        <p:spPr>
          <a:xfrm>
            <a:off x="5784105" y="3464569"/>
            <a:ext cx="1402438" cy="265986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E1D772F6-B30B-01CE-1DD2-647C9C62220A}"/>
              </a:ext>
            </a:extLst>
          </p:cNvPr>
          <p:cNvCxnSpPr>
            <a:cxnSpLocks/>
          </p:cNvCxnSpPr>
          <p:nvPr/>
        </p:nvCxnSpPr>
        <p:spPr>
          <a:xfrm flipV="1">
            <a:off x="5784105" y="2905143"/>
            <a:ext cx="1277729" cy="559425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F81FA1D-9664-74A0-BCE0-F7C5CF2CAF99}"/>
              </a:ext>
            </a:extLst>
          </p:cNvPr>
          <p:cNvSpPr txBox="1"/>
          <p:nvPr/>
        </p:nvSpPr>
        <p:spPr>
          <a:xfrm rot="5400000">
            <a:off x="6587191" y="3340158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08CFD7AC-0F56-1551-4712-01797FF9B2CC}"/>
              </a:ext>
            </a:extLst>
          </p:cNvPr>
          <p:cNvCxnSpPr>
            <a:cxnSpLocks/>
          </p:cNvCxnSpPr>
          <p:nvPr/>
        </p:nvCxnSpPr>
        <p:spPr>
          <a:xfrm>
            <a:off x="5737638" y="4574745"/>
            <a:ext cx="1402438" cy="265986"/>
          </a:xfrm>
          <a:prstGeom prst="line">
            <a:avLst/>
          </a:prstGeom>
          <a:noFill/>
          <a:ln w="28575" cap="flat">
            <a:solidFill>
              <a:schemeClr val="bg2">
                <a:lumMod val="75000"/>
              </a:schemeClr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74C46BE8-9ECD-A460-890A-A2B5E7AE9296}"/>
              </a:ext>
            </a:extLst>
          </p:cNvPr>
          <p:cNvCxnSpPr>
            <a:cxnSpLocks/>
          </p:cNvCxnSpPr>
          <p:nvPr/>
        </p:nvCxnSpPr>
        <p:spPr>
          <a:xfrm flipV="1">
            <a:off x="5737638" y="4015319"/>
            <a:ext cx="1277729" cy="559425"/>
          </a:xfrm>
          <a:prstGeom prst="line">
            <a:avLst/>
          </a:prstGeom>
          <a:noFill/>
          <a:ln w="28575" cap="flat">
            <a:solidFill>
              <a:schemeClr val="bg2">
                <a:lumMod val="75000"/>
              </a:schemeClr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B3BECCD-941B-1FE6-8EA3-F8A04A24F74F}"/>
              </a:ext>
            </a:extLst>
          </p:cNvPr>
          <p:cNvSpPr txBox="1"/>
          <p:nvPr/>
        </p:nvSpPr>
        <p:spPr>
          <a:xfrm rot="5400000">
            <a:off x="6540724" y="4450334"/>
            <a:ext cx="8898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……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5BDD113-5E43-BA05-4F42-7D73D02BED6F}"/>
              </a:ext>
            </a:extLst>
          </p:cNvPr>
          <p:cNvSpPr txBox="1"/>
          <p:nvPr/>
        </p:nvSpPr>
        <p:spPr>
          <a:xfrm>
            <a:off x="7575009" y="3706555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D06E5C43-44FD-80E4-F9D7-CEF0B7B6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505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Model training</a:t>
            </a:r>
          </a:p>
          <a:p>
            <a:pPr marL="514350" lvl="3">
              <a:spcBef>
                <a:spcPts val="750"/>
              </a:spcBef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Exact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label is difficult to obtain</a:t>
            </a:r>
          </a:p>
          <a:p>
            <a:pPr marL="514350" lvl="3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Using the latency of the best plan we can obtain as training label</a:t>
            </a:r>
          </a:p>
          <a:p>
            <a:pPr marL="514350" lvl="3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Update model with collected workload in periodical</a:t>
            </a:r>
          </a:p>
          <a:p>
            <a:pPr marL="342900" lvl="3" indent="0">
              <a:spcBef>
                <a:spcPts val="750"/>
              </a:spcBef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Shortcomings: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Cold-start</a:t>
            </a:r>
          </a:p>
          <a:p>
            <a:pPr marL="857250" lvl="5">
              <a:spcBef>
                <a:spcPts val="75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Balsa/BASE: Bootstrap with existing cost model</a:t>
            </a:r>
          </a:p>
          <a:p>
            <a:pPr marL="514350" lvl="4">
              <a:spcBef>
                <a:spcPts val="750"/>
              </a:spcBef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Large search space</a:t>
            </a:r>
          </a:p>
          <a:p>
            <a:pPr marL="857250" lvl="5">
              <a:spcBef>
                <a:spcPts val="750"/>
              </a:spcBef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 effective to obtain truly good plans</a:t>
            </a:r>
          </a:p>
          <a:p>
            <a:pPr marL="514350" lvl="4">
              <a:spcBef>
                <a:spcPts val="75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lvl="4">
              <a:spcBef>
                <a:spcPts val="75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lvl="3">
              <a:spcBef>
                <a:spcPts val="75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EF2F4-734B-38DD-A048-AB8B1AB9FA06}"/>
              </a:ext>
            </a:extLst>
          </p:cNvPr>
          <p:cNvSpPr txBox="1"/>
          <p:nvPr/>
        </p:nvSpPr>
        <p:spPr>
          <a:xfrm>
            <a:off x="0" y="6521004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(BASE) BASE: Bridging the Gap between Cost and Latency for Query Optimization, VLDB 2023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BED168-8060-876B-F381-26C8F806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117" y="3916318"/>
            <a:ext cx="4242701" cy="20257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112C9C-E15F-3465-2ED5-5FEEB2926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86" y="314959"/>
            <a:ext cx="5458414" cy="1938678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E27D318C-AFB0-1F3F-7A4F-E9F7D8B9A16C}"/>
              </a:ext>
            </a:extLst>
          </p:cNvPr>
          <p:cNvSpPr/>
          <p:nvPr/>
        </p:nvSpPr>
        <p:spPr>
          <a:xfrm rot="8672161" flipH="1" flipV="1">
            <a:off x="5871141" y="1438833"/>
            <a:ext cx="1174646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04D61D-5DA0-557A-EE4F-8AAAB8D5749A}"/>
              </a:ext>
            </a:extLst>
          </p:cNvPr>
          <p:cNvSpPr txBox="1"/>
          <p:nvPr/>
        </p:nvSpPr>
        <p:spPr>
          <a:xfrm>
            <a:off x="7330699" y="5885672"/>
            <a:ext cx="4869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[Balsa: Learning a Query Optimizer Without Expert Demonstrations, SIGMOD 2022]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13C87BBD-5C2E-65C7-E71F-F18ED78E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602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Quality Control of Learned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809174E-A059-C558-4E22-F2980C6B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080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Steering Existing Query Optimizer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Tune the existing query optimizer to search different paths in the plan space</a:t>
            </a:r>
            <a:endParaRPr lang="en-US" altLang="zh-CN" sz="2800" dirty="0">
              <a:highlight>
                <a:srgbClr val="00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Reduce the search space </a:t>
            </a:r>
          </a:p>
          <a:p>
            <a:pPr lvl="1"/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Easy for deployment </a:t>
            </a:r>
          </a:p>
          <a:p>
            <a:pPr marL="342900" lvl="1" indent="0"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839E0B9-FAF3-8D21-0B51-F1421AFFE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1"/>
          <a:stretch/>
        </p:blipFill>
        <p:spPr>
          <a:xfrm>
            <a:off x="1670149" y="3185998"/>
            <a:ext cx="7772400" cy="3653714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307A95-A302-3029-58FF-C9E5F658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41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Tuning Knobs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Bao: tune the hint set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Enable/Disable certain types of operations</a:t>
            </a: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Disable the nested loop join</a:t>
            </a: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lvl="1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HyperQO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: tune the leading hints on join order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66D65E-B8EB-3282-3C38-0E6C23EC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0"/>
          <a:stretch/>
        </p:blipFill>
        <p:spPr>
          <a:xfrm>
            <a:off x="8339505" y="1259454"/>
            <a:ext cx="3067248" cy="1598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875F42-4A6E-4787-9827-DA10366C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92" y="3717287"/>
            <a:ext cx="3800816" cy="27932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B99887-2B66-F0A6-9A79-11AB0AABD9BE}"/>
              </a:ext>
            </a:extLst>
          </p:cNvPr>
          <p:cNvSpPr txBox="1"/>
          <p:nvPr/>
        </p:nvSpPr>
        <p:spPr>
          <a:xfrm>
            <a:off x="7740976" y="2793827"/>
            <a:ext cx="4611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[Bao: Making Learned Query Optimization Practical, SIGMOD 2021]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F7F6AD-01CF-F6C3-4627-E16CD012C6D3}"/>
              </a:ext>
            </a:extLst>
          </p:cNvPr>
          <p:cNvSpPr txBox="1"/>
          <p:nvPr/>
        </p:nvSpPr>
        <p:spPr>
          <a:xfrm>
            <a:off x="727957" y="6501263"/>
            <a:ext cx="986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[Cost-based or Learning-based? A Hybrid Query Optimizer for Query Plan Selection, VLDB 2022]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978197D1-24CF-CA1C-956E-5E5742AC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07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Query Optimizer</a:t>
            </a:r>
          </a:p>
          <a:p>
            <a:pPr>
              <a:buFont typeface="Wingdings" pitchFamily="2" charset="2"/>
              <a:buChar char="q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Query Optimizer</a:t>
            </a:r>
          </a:p>
          <a:p>
            <a:pPr marL="0" indent="0">
              <a:buNone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1: Preliminaries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ABFEAB6-E468-7E6D-E9C6-89BE76B6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33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9DEC49A-6FAD-2FE2-823E-8D38DC1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151" y="314959"/>
            <a:ext cx="5385407" cy="2618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Disadvantages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620916" cy="466718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Large space of knobs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</m:oMath>
                </a14:m>
                <a:r>
                  <a:rPr lang="en-US" altLang="zh-CN" sz="25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hints </a:t>
                </a:r>
                <a:r>
                  <a:rPr lang="en-US" altLang="zh-CN" sz="2500" b="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altLang="zh-CN" sz="25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possible hint sets</a:t>
                </a:r>
                <a:endParaRPr lang="en-US" altLang="zh-CN" sz="25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AutoSteer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Automated suitable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hint-set discovery </a:t>
                </a:r>
              </a:p>
              <a:p>
                <a:pPr lvl="1"/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171450" lvl="1">
                  <a:spcBef>
                    <a:spcPts val="750"/>
                  </a:spcBef>
                </a:pP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Latency prediction is a very difficult problem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Large learning space: data, query, system</a:t>
                </a:r>
                <a:r>
                  <a:rPr lang="zh-CN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and other factors …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Select in-optimal plans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Slow model updating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620916" cy="4667184"/>
              </a:xfrm>
              <a:prstGeom prst="rect">
                <a:avLst/>
              </a:prstGeom>
              <a:blipFill>
                <a:blip r:embed="rId4"/>
                <a:stretch>
                  <a:fillRect l="-872" t="-2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4850C47-1E0A-E72C-8C6E-45408966C5F2}"/>
              </a:ext>
            </a:extLst>
          </p:cNvPr>
          <p:cNvSpPr txBox="1"/>
          <p:nvPr/>
        </p:nvSpPr>
        <p:spPr>
          <a:xfrm>
            <a:off x="-1742" y="6461609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AutoSteer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AutoSteer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Learned Query Optimization for Any SQL Database, VLDB 2023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04F2A8C0-18AF-A555-E1D5-E20EF64975AB}"/>
              </a:ext>
            </a:extLst>
          </p:cNvPr>
          <p:cNvSpPr/>
          <p:nvPr/>
        </p:nvSpPr>
        <p:spPr>
          <a:xfrm rot="8672161" flipH="1" flipV="1">
            <a:off x="8328228" y="2859649"/>
            <a:ext cx="917485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938293D7-DE98-23A2-1DF1-DCE80FA4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396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Performance Quality Control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81DE2C4-D019-AA97-6364-FC37D27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082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A Better Solution</a:t>
            </a:r>
            <a:endParaRPr lang="en-US" sz="3735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Is it really necessary to know the exact time of each plan?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No, we just need to know which plan is better! </a:t>
            </a:r>
          </a:p>
          <a:p>
            <a:pPr marL="228600" lvl="1">
              <a:spcBef>
                <a:spcPts val="1000"/>
              </a:spcBef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From learning-to-predict to learning-to-rank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Low learning difficulty with more benefits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Accurate model, fast learning and updating…</a:t>
            </a:r>
          </a:p>
          <a:p>
            <a:pPr marL="228600" lvl="1">
              <a:spcBef>
                <a:spcPts val="1000"/>
              </a:spcBef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E5392D-EC0F-71E8-F57A-E521CA213AFA}"/>
              </a:ext>
            </a:extLst>
          </p:cNvPr>
          <p:cNvSpPr/>
          <p:nvPr/>
        </p:nvSpPr>
        <p:spPr>
          <a:xfrm>
            <a:off x="2569707" y="5556378"/>
            <a:ext cx="45719" cy="25200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F239D7-6792-0561-F5AD-42D945E1B5E7}"/>
              </a:ext>
            </a:extLst>
          </p:cNvPr>
          <p:cNvSpPr/>
          <p:nvPr/>
        </p:nvSpPr>
        <p:spPr>
          <a:xfrm>
            <a:off x="2432509" y="5819057"/>
            <a:ext cx="257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Latency Time Interval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B013AB-B71B-261D-BC7A-55B1EDBB3138}"/>
              </a:ext>
            </a:extLst>
          </p:cNvPr>
          <p:cNvSpPr/>
          <p:nvPr/>
        </p:nvSpPr>
        <p:spPr>
          <a:xfrm>
            <a:off x="3136366" y="5556446"/>
            <a:ext cx="45719" cy="252000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292DDE-2E8A-E529-7CEF-E7CED265497B}"/>
              </a:ext>
            </a:extLst>
          </p:cNvPr>
          <p:cNvSpPr/>
          <p:nvPr/>
        </p:nvSpPr>
        <p:spPr>
          <a:xfrm>
            <a:off x="3657306" y="5558587"/>
            <a:ext cx="45719" cy="252000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C2AD8CE-F1DA-357E-C503-9CDBEDE53ACA}"/>
              </a:ext>
            </a:extLst>
          </p:cNvPr>
          <p:cNvSpPr/>
          <p:nvPr/>
        </p:nvSpPr>
        <p:spPr>
          <a:xfrm>
            <a:off x="5007640" y="5559694"/>
            <a:ext cx="45719" cy="25200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3B1C22-A63F-E9CF-C124-712CA08D7052}"/>
              </a:ext>
            </a:extLst>
          </p:cNvPr>
          <p:cNvSpPr/>
          <p:nvPr/>
        </p:nvSpPr>
        <p:spPr>
          <a:xfrm>
            <a:off x="2220499" y="5550116"/>
            <a:ext cx="2988000" cy="2689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0B585D1-521E-A1FC-1937-E31B81BAB203}"/>
              </a:ext>
            </a:extLst>
          </p:cNvPr>
          <p:cNvGrpSpPr/>
          <p:nvPr/>
        </p:nvGrpSpPr>
        <p:grpSpPr>
          <a:xfrm>
            <a:off x="1604669" y="4863639"/>
            <a:ext cx="4142555" cy="377802"/>
            <a:chOff x="1732923" y="3191435"/>
            <a:chExt cx="4142555" cy="377802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16D3A17-677A-C263-C9FE-A5DE1E4433FF}"/>
                </a:ext>
              </a:extLst>
            </p:cNvPr>
            <p:cNvSpPr/>
            <p:nvPr/>
          </p:nvSpPr>
          <p:spPr>
            <a:xfrm>
              <a:off x="1732923" y="3199905"/>
              <a:ext cx="11150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Plans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2ACA8506-CC45-4620-69FD-D7DAC3A01C14}"/>
                    </a:ext>
                  </a:extLst>
                </p:cNvPr>
                <p:cNvSpPr/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7141AC4-326F-5A49-5318-623B5086A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AF96101-863F-201F-8CFF-6E577E1ABEF5}"/>
                    </a:ext>
                  </a:extLst>
                </p:cNvPr>
                <p:cNvSpPr/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E19146B-FAAE-5761-28B1-212C699EB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EEA1BBEE-39D1-D834-A07F-8CF8220F8806}"/>
                    </a:ext>
                  </a:extLst>
                </p:cNvPr>
                <p:cNvSpPr/>
                <p:nvPr/>
              </p:nvSpPr>
              <p:spPr>
                <a:xfrm>
                  <a:off x="3466303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8031769-F6A8-A0D2-20BA-D6D3BBA813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303" y="3191435"/>
                  <a:ext cx="11150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F4A215D6-3755-D589-A93E-741B8D64D140}"/>
                    </a:ext>
                  </a:extLst>
                </p:cNvPr>
                <p:cNvSpPr/>
                <p:nvPr/>
              </p:nvSpPr>
              <p:spPr>
                <a:xfrm>
                  <a:off x="4760473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253D0A46-4FFD-4B27-FB80-E85A5B8972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473" y="3191435"/>
                  <a:ext cx="11150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38310815-A7F4-8114-5090-A35B65CCB77F}"/>
                </a:ext>
              </a:extLst>
            </p:cNvPr>
            <p:cNvSpPr/>
            <p:nvPr/>
          </p:nvSpPr>
          <p:spPr>
            <a:xfrm>
              <a:off x="4207476" y="3199905"/>
              <a:ext cx="11150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……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8D6AE21-02DD-C8AA-E557-FA0E429E901F}"/>
              </a:ext>
            </a:extLst>
          </p:cNvPr>
          <p:cNvSpPr/>
          <p:nvPr/>
        </p:nvSpPr>
        <p:spPr>
          <a:xfrm>
            <a:off x="3790800" y="5444318"/>
            <a:ext cx="1115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292592C-6FB4-1DE2-4208-BE6702EA9EC7}"/>
              </a:ext>
            </a:extLst>
          </p:cNvPr>
          <p:cNvCxnSpPr>
            <a:cxnSpLocks/>
            <a:stCxn id="93" idx="2"/>
          </p:cNvCxnSpPr>
          <p:nvPr/>
        </p:nvCxnSpPr>
        <p:spPr>
          <a:xfrm flipH="1">
            <a:off x="2615426" y="5232971"/>
            <a:ext cx="60589" cy="32561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81E2850-589C-075B-7394-28EE1B15840D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3164948" y="5232971"/>
            <a:ext cx="155888" cy="29335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C91AD7C-B26F-D1EC-B5CE-9A2BE6740254}"/>
              </a:ext>
            </a:extLst>
          </p:cNvPr>
          <p:cNvCxnSpPr>
            <a:cxnSpLocks/>
            <a:stCxn id="95" idx="2"/>
            <a:endCxn id="19" idx="0"/>
          </p:cNvCxnSpPr>
          <p:nvPr/>
        </p:nvCxnSpPr>
        <p:spPr>
          <a:xfrm flipH="1">
            <a:off x="3680166" y="5232971"/>
            <a:ext cx="215386" cy="32561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EFB1C3F-89E5-3E42-F9E8-C54DB3DF1BDF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5007349" y="5232971"/>
            <a:ext cx="182373" cy="30721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72D8407-5E31-CC54-5D38-AC0DF69EFAE5}"/>
              </a:ext>
            </a:extLst>
          </p:cNvPr>
          <p:cNvSpPr/>
          <p:nvPr/>
        </p:nvSpPr>
        <p:spPr>
          <a:xfrm>
            <a:off x="2046964" y="6173709"/>
            <a:ext cx="327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(a) Learning Exact Latency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A91CB9A-EB41-F2EE-3D81-FA807E5F985B}"/>
              </a:ext>
            </a:extLst>
          </p:cNvPr>
          <p:cNvSpPr/>
          <p:nvPr/>
        </p:nvSpPr>
        <p:spPr>
          <a:xfrm>
            <a:off x="6996926" y="5547908"/>
            <a:ext cx="631369" cy="25200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A71E230-C3AF-FAF8-A778-DB7D60173380}"/>
              </a:ext>
            </a:extLst>
          </p:cNvPr>
          <p:cNvSpPr/>
          <p:nvPr/>
        </p:nvSpPr>
        <p:spPr>
          <a:xfrm>
            <a:off x="7209865" y="5810587"/>
            <a:ext cx="2891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Hidden Rank Score Interval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AFE167-3B53-7843-637E-66B2A790B241}"/>
              </a:ext>
            </a:extLst>
          </p:cNvPr>
          <p:cNvSpPr/>
          <p:nvPr/>
        </p:nvSpPr>
        <p:spPr>
          <a:xfrm>
            <a:off x="7651360" y="5547976"/>
            <a:ext cx="556838" cy="252000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DC1EBEC-08A0-C4CD-A05F-C187A0F5348A}"/>
              </a:ext>
            </a:extLst>
          </p:cNvPr>
          <p:cNvSpPr/>
          <p:nvPr/>
        </p:nvSpPr>
        <p:spPr>
          <a:xfrm>
            <a:off x="8226660" y="5550117"/>
            <a:ext cx="556838" cy="252000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E4196DD-0BE1-ADB9-4F38-57749E04314F}"/>
              </a:ext>
            </a:extLst>
          </p:cNvPr>
          <p:cNvSpPr/>
          <p:nvPr/>
        </p:nvSpPr>
        <p:spPr>
          <a:xfrm>
            <a:off x="9521306" y="5551224"/>
            <a:ext cx="464549" cy="25200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0798630-ADBF-903B-CC98-98B4BEDAAFC3}"/>
              </a:ext>
            </a:extLst>
          </p:cNvPr>
          <p:cNvSpPr/>
          <p:nvPr/>
        </p:nvSpPr>
        <p:spPr>
          <a:xfrm>
            <a:off x="6997855" y="5541646"/>
            <a:ext cx="2988000" cy="2689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DAA7AF-0FBC-A53E-FD1B-C831147BDAB5}"/>
              </a:ext>
            </a:extLst>
          </p:cNvPr>
          <p:cNvGrpSpPr/>
          <p:nvPr/>
        </p:nvGrpSpPr>
        <p:grpSpPr>
          <a:xfrm>
            <a:off x="6895868" y="4855169"/>
            <a:ext cx="3594845" cy="377802"/>
            <a:chOff x="2246766" y="3191435"/>
            <a:chExt cx="3594845" cy="377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50769C50-D860-1AF7-B9AD-57D42F4C2CBB}"/>
                    </a:ext>
                  </a:extLst>
                </p:cNvPr>
                <p:cNvSpPr/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7141AC4-326F-5A49-5318-623B5086A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A057AC2F-2DBB-09CF-0626-64C784D8A9B8}"/>
                    </a:ext>
                  </a:extLst>
                </p:cNvPr>
                <p:cNvSpPr/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E19146B-FAAE-5761-28B1-212C699EB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3ED5A7D1-A75B-B6B0-DA96-68C5A3895F08}"/>
                    </a:ext>
                  </a:extLst>
                </p:cNvPr>
                <p:cNvSpPr/>
                <p:nvPr/>
              </p:nvSpPr>
              <p:spPr>
                <a:xfrm>
                  <a:off x="3477880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5976CB50-6488-BA28-C8C4-51730BC338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880" y="3191435"/>
                  <a:ext cx="11150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18F5E6E1-EC92-4905-84C3-3A03C095F8C2}"/>
                    </a:ext>
                  </a:extLst>
                </p:cNvPr>
                <p:cNvSpPr/>
                <p:nvPr/>
              </p:nvSpPr>
              <p:spPr>
                <a:xfrm>
                  <a:off x="4726606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1C51CA02-1BCC-5148-FA0D-39DA2B4D67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606" y="3191435"/>
                  <a:ext cx="111500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35F17159-2E19-91FE-B2BA-14326581CC82}"/>
                </a:ext>
              </a:extLst>
            </p:cNvPr>
            <p:cNvSpPr/>
            <p:nvPr/>
          </p:nvSpPr>
          <p:spPr>
            <a:xfrm>
              <a:off x="4207476" y="3199905"/>
              <a:ext cx="11150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……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4174736D-F183-0ACC-EFE2-75E9D5A5CEEB}"/>
              </a:ext>
            </a:extLst>
          </p:cNvPr>
          <p:cNvSpPr/>
          <p:nvPr/>
        </p:nvSpPr>
        <p:spPr>
          <a:xfrm>
            <a:off x="8568156" y="5435848"/>
            <a:ext cx="1115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D4A12BD1-4018-9F69-8011-54DFEC53108A}"/>
              </a:ext>
            </a:extLst>
          </p:cNvPr>
          <p:cNvCxnSpPr>
            <a:cxnSpLocks/>
            <a:stCxn id="87" idx="2"/>
            <a:endCxn id="83" idx="1"/>
          </p:cNvCxnSpPr>
          <p:nvPr/>
        </p:nvCxnSpPr>
        <p:spPr>
          <a:xfrm flipH="1">
            <a:off x="7314979" y="5224501"/>
            <a:ext cx="138392" cy="15949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6AB0F9D2-3D32-2F84-2EE5-259E593AC7CF}"/>
              </a:ext>
            </a:extLst>
          </p:cNvPr>
          <p:cNvCxnSpPr>
            <a:cxnSpLocks/>
            <a:stCxn id="88" idx="2"/>
            <a:endCxn id="84" idx="1"/>
          </p:cNvCxnSpPr>
          <p:nvPr/>
        </p:nvCxnSpPr>
        <p:spPr>
          <a:xfrm flipH="1">
            <a:off x="7928368" y="5224501"/>
            <a:ext cx="169824" cy="1449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CC554CB3-BA13-EE6F-EC1C-9E223E6C0EA2}"/>
              </a:ext>
            </a:extLst>
          </p:cNvPr>
          <p:cNvCxnSpPr>
            <a:cxnSpLocks/>
            <a:stCxn id="89" idx="2"/>
            <a:endCxn id="85" idx="1"/>
          </p:cNvCxnSpPr>
          <p:nvPr/>
        </p:nvCxnSpPr>
        <p:spPr>
          <a:xfrm flipH="1">
            <a:off x="8505536" y="5224501"/>
            <a:ext cx="178949" cy="15153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CC491AA4-2BEA-2E34-987D-AD43786CA864}"/>
              </a:ext>
            </a:extLst>
          </p:cNvPr>
          <p:cNvCxnSpPr>
            <a:cxnSpLocks/>
            <a:stCxn id="90" idx="2"/>
            <a:endCxn id="86" idx="1"/>
          </p:cNvCxnSpPr>
          <p:nvPr/>
        </p:nvCxnSpPr>
        <p:spPr>
          <a:xfrm flipH="1">
            <a:off x="9753582" y="5224501"/>
            <a:ext cx="179629" cy="1479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53D89457-02D3-352A-8160-74F54F8D417F}"/>
              </a:ext>
            </a:extLst>
          </p:cNvPr>
          <p:cNvSpPr/>
          <p:nvPr/>
        </p:nvSpPr>
        <p:spPr>
          <a:xfrm>
            <a:off x="6824320" y="6165239"/>
            <a:ext cx="327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(b) Learning Rank Scores</a:t>
            </a:r>
          </a:p>
        </p:txBody>
      </p:sp>
      <p:sp>
        <p:nvSpPr>
          <p:cNvPr id="83" name="右大括号 82">
            <a:extLst>
              <a:ext uri="{FF2B5EF4-FFF2-40B4-BE49-F238E27FC236}">
                <a16:creationId xmlns:a16="http://schemas.microsoft.com/office/drawing/2014/main" id="{0B01D86E-B210-95C8-5EC3-0F78E590F237}"/>
              </a:ext>
            </a:extLst>
          </p:cNvPr>
          <p:cNvSpPr/>
          <p:nvPr/>
        </p:nvSpPr>
        <p:spPr>
          <a:xfrm rot="16200000">
            <a:off x="7234845" y="5155907"/>
            <a:ext cx="160268" cy="616444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右大括号 83">
            <a:extLst>
              <a:ext uri="{FF2B5EF4-FFF2-40B4-BE49-F238E27FC236}">
                <a16:creationId xmlns:a16="http://schemas.microsoft.com/office/drawing/2014/main" id="{80AC4F93-40F0-BF3B-3C5D-7E59A74EF482}"/>
              </a:ext>
            </a:extLst>
          </p:cNvPr>
          <p:cNvSpPr/>
          <p:nvPr/>
        </p:nvSpPr>
        <p:spPr>
          <a:xfrm rot="16200000">
            <a:off x="7848234" y="5169785"/>
            <a:ext cx="160268" cy="559660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右大括号 84">
            <a:extLst>
              <a:ext uri="{FF2B5EF4-FFF2-40B4-BE49-F238E27FC236}">
                <a16:creationId xmlns:a16="http://schemas.microsoft.com/office/drawing/2014/main" id="{FCA2CC64-ED37-DB67-B4BA-164C4AE3E5EA}"/>
              </a:ext>
            </a:extLst>
          </p:cNvPr>
          <p:cNvSpPr/>
          <p:nvPr/>
        </p:nvSpPr>
        <p:spPr>
          <a:xfrm rot="16200000">
            <a:off x="8425401" y="5178207"/>
            <a:ext cx="160268" cy="555931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右大括号 85">
            <a:extLst>
              <a:ext uri="{FF2B5EF4-FFF2-40B4-BE49-F238E27FC236}">
                <a16:creationId xmlns:a16="http://schemas.microsoft.com/office/drawing/2014/main" id="{675C98B0-A14E-1D6B-49D6-83E4ED45CCC2}"/>
              </a:ext>
            </a:extLst>
          </p:cNvPr>
          <p:cNvSpPr/>
          <p:nvPr/>
        </p:nvSpPr>
        <p:spPr>
          <a:xfrm rot="16200000">
            <a:off x="9673448" y="5220282"/>
            <a:ext cx="160268" cy="464548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右箭头 97">
            <a:extLst>
              <a:ext uri="{FF2B5EF4-FFF2-40B4-BE49-F238E27FC236}">
                <a16:creationId xmlns:a16="http://schemas.microsoft.com/office/drawing/2014/main" id="{E1FC21CD-11DD-415E-29D8-866A453AFF6C}"/>
              </a:ext>
            </a:extLst>
          </p:cNvPr>
          <p:cNvSpPr/>
          <p:nvPr/>
        </p:nvSpPr>
        <p:spPr>
          <a:xfrm rot="10800000" flipH="1">
            <a:off x="5530765" y="5489227"/>
            <a:ext cx="1042411" cy="400516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CE7961E-1B1F-A73E-5FB0-8E662ECA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408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Learn to Rank Plans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: learning-to-rank based query optimizer</a:t>
            </a:r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 Pairwise learning-to-rank model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C691353-F34C-F5DD-AD99-D72831C998E9}"/>
              </a:ext>
            </a:extLst>
          </p:cNvPr>
          <p:cNvSpPr txBox="1"/>
          <p:nvPr/>
        </p:nvSpPr>
        <p:spPr>
          <a:xfrm>
            <a:off x="101350" y="6461988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Lero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Lero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A Learning-to-Rank Query Optimizer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2023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CECA71CF-6968-FF5F-8CD4-CC32397C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69" y="3221473"/>
            <a:ext cx="5794684" cy="2789030"/>
          </a:xfrm>
          <a:prstGeom prst="rect">
            <a:avLst/>
          </a:prstGeom>
        </p:spPr>
      </p:pic>
      <p:sp>
        <p:nvSpPr>
          <p:cNvPr id="79" name="右箭头 78">
            <a:extLst>
              <a:ext uri="{FF2B5EF4-FFF2-40B4-BE49-F238E27FC236}">
                <a16:creationId xmlns:a16="http://schemas.microsoft.com/office/drawing/2014/main" id="{F8971AC4-8DC1-F7F2-2C4D-3B2EC58E6219}"/>
              </a:ext>
            </a:extLst>
          </p:cNvPr>
          <p:cNvSpPr/>
          <p:nvPr/>
        </p:nvSpPr>
        <p:spPr>
          <a:xfrm rot="9588923" flipH="1">
            <a:off x="5256051" y="3063577"/>
            <a:ext cx="1618625" cy="315789"/>
          </a:xfrm>
          <a:prstGeom prst="rightArrow">
            <a:avLst>
              <a:gd name="adj1" fmla="val 41989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5">
                <a:extLst>
                  <a:ext uri="{FF2B5EF4-FFF2-40B4-BE49-F238E27FC236}">
                    <a16:creationId xmlns:a16="http://schemas.microsoft.com/office/drawing/2014/main" id="{4D47110D-0E81-6FBE-4823-ACE299E20CFC}"/>
                  </a:ext>
                </a:extLst>
              </p:cNvPr>
              <p:cNvSpPr/>
              <p:nvPr/>
            </p:nvSpPr>
            <p:spPr>
              <a:xfrm>
                <a:off x="7190417" y="4161209"/>
                <a:ext cx="4767459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Plan comparator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𝐂𝐦𝐩𝐏𝐥𝐚𝐧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Commutativity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𝐂𝐦𝐩𝐏𝐥𝐚𝐧</m:t>
                    </m:r>
                    <m:d>
                      <m:d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𝐂𝐦𝐩𝐏𝐥𝐚𝐧</m:t>
                    </m:r>
                    <m:d>
                      <m:d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Transitivity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35">
                <a:extLst>
                  <a:ext uri="{FF2B5EF4-FFF2-40B4-BE49-F238E27FC236}">
                    <a16:creationId xmlns:a16="http://schemas.microsoft.com/office/drawing/2014/main" id="{4D47110D-0E81-6FBE-4823-ACE299E20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417" y="4161209"/>
                <a:ext cx="4767459" cy="2031325"/>
              </a:xfrm>
              <a:prstGeom prst="rect">
                <a:avLst/>
              </a:prstGeom>
              <a:blipFill>
                <a:blip r:embed="rId4"/>
                <a:stretch>
                  <a:fillRect l="-1064" t="-1242" b="-3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4C9FA75-7303-C941-F1AD-B4DEE5816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531" y="2139155"/>
            <a:ext cx="4102100" cy="175260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E7B6F8A-9F3D-FB8D-CC29-D43B3C2F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490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Learn to Rank Plans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: learning-to-rank based query optimizer</a:t>
            </a:r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 Pairwise learning-to-rank model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CECA71CF-6968-FF5F-8CD4-CC32397C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69" y="3221473"/>
            <a:ext cx="5794684" cy="278903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D47BEF01-B761-3CDF-58B8-B95B8AE90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31" y="2139155"/>
            <a:ext cx="4102100" cy="1752600"/>
          </a:xfrm>
          <a:prstGeom prst="rect">
            <a:avLst/>
          </a:prstGeom>
        </p:spPr>
      </p:pic>
      <p:sp>
        <p:nvSpPr>
          <p:cNvPr id="79" name="右箭头 78">
            <a:extLst>
              <a:ext uri="{FF2B5EF4-FFF2-40B4-BE49-F238E27FC236}">
                <a16:creationId xmlns:a16="http://schemas.microsoft.com/office/drawing/2014/main" id="{F8971AC4-8DC1-F7F2-2C4D-3B2EC58E6219}"/>
              </a:ext>
            </a:extLst>
          </p:cNvPr>
          <p:cNvSpPr/>
          <p:nvPr/>
        </p:nvSpPr>
        <p:spPr>
          <a:xfrm rot="9588923" flipH="1">
            <a:off x="5256051" y="3063577"/>
            <a:ext cx="1618625" cy="315789"/>
          </a:xfrm>
          <a:prstGeom prst="rightArrow">
            <a:avLst>
              <a:gd name="adj1" fmla="val 41989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D65FA44-9A61-9B99-A7D8-F01BA0FFB4B2}"/>
              </a:ext>
            </a:extLst>
          </p:cNvPr>
          <p:cNvSpPr txBox="1"/>
          <p:nvPr/>
        </p:nvSpPr>
        <p:spPr>
          <a:xfrm>
            <a:off x="6515648" y="4040172"/>
            <a:ext cx="5368821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Embedding each pair of plans with shared parameters</a:t>
            </a:r>
          </a:p>
          <a:p>
            <a:pPr marL="8572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0/1 signal rather than exact time as training label  more robust</a:t>
            </a:r>
          </a:p>
          <a:p>
            <a:pPr marL="8572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pre-training the embedding model to align with the existing cost model  inheriting the wisdom, no cold-start 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90BEC7B-3FFA-EF47-2304-8899F05C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651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Learn to Rank Plans</a:t>
            </a:r>
            <a:endParaRPr lang="en-US" sz="373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9D5A-403F-7B21-D88F-38A9370FA4F7}"/>
              </a:ext>
            </a:extLst>
          </p:cNvPr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873A7C-E29E-6B61-21AD-EDF77AED36CA}"/>
              </a:ext>
            </a:extLst>
          </p:cNvPr>
          <p:cNvGrpSpPr/>
          <p:nvPr/>
        </p:nvGrpSpPr>
        <p:grpSpPr>
          <a:xfrm>
            <a:off x="4930241" y="4040172"/>
            <a:ext cx="5978975" cy="2030770"/>
            <a:chOff x="2648358" y="1188131"/>
            <a:chExt cx="5978975" cy="20307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B663836-CD22-2C4C-4AFB-622F2B505356}"/>
                    </a:ext>
                  </a:extLst>
                </p:cNvPr>
                <p:cNvSpPr txBox="1"/>
                <p:nvPr/>
              </p:nvSpPr>
              <p:spPr>
                <a:xfrm>
                  <a:off x="3144978" y="2233487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7000DFF-CBA0-FC36-D901-CA9602006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78" y="2233487"/>
                  <a:ext cx="25327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286" r="-14286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8DBE8F1-3CAF-8107-D9C2-C62B68523933}"/>
                    </a:ext>
                  </a:extLst>
                </p:cNvPr>
                <p:cNvSpPr txBox="1"/>
                <p:nvPr/>
              </p:nvSpPr>
              <p:spPr>
                <a:xfrm>
                  <a:off x="2934344" y="2689244"/>
                  <a:ext cx="2106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65A784DE-441C-20BE-DD7F-F3984DED05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344" y="2689244"/>
                  <a:ext cx="21063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r="-22222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F1666BA-8605-BB89-5AEA-069A060F7FAC}"/>
                    </a:ext>
                  </a:extLst>
                </p:cNvPr>
                <p:cNvSpPr txBox="1"/>
                <p:nvPr/>
              </p:nvSpPr>
              <p:spPr>
                <a:xfrm>
                  <a:off x="3398252" y="2691670"/>
                  <a:ext cx="210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ACE8A69-3AA9-27B4-ECD5-B733171D8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252" y="2691670"/>
                  <a:ext cx="21050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667" r="-16667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CD1099D7-014F-44CD-A5C5-E27EC852DE6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3039661" y="2510486"/>
              <a:ext cx="231954" cy="1787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A05F689F-3F01-8C35-F637-51FBAAA23EF8}"/>
                </a:ext>
              </a:extLst>
            </p:cNvPr>
            <p:cNvCxnSpPr>
              <a:cxnSpLocks/>
              <a:stCxn id="8" idx="0"/>
              <a:endCxn id="6" idx="2"/>
            </p:cNvCxnSpPr>
            <p:nvPr/>
          </p:nvCxnSpPr>
          <p:spPr>
            <a:xfrm flipH="1" flipV="1">
              <a:off x="3271615" y="2510486"/>
              <a:ext cx="231890" cy="1811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9AA6AA6-549F-66E7-F554-5ACF9E1761B9}"/>
                    </a:ext>
                  </a:extLst>
                </p:cNvPr>
                <p:cNvSpPr txBox="1"/>
                <p:nvPr/>
              </p:nvSpPr>
              <p:spPr>
                <a:xfrm>
                  <a:off x="3376932" y="1834603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99B3FA8-855B-1E0B-768A-76E5446A8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932" y="1834603"/>
                  <a:ext cx="25327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E705A41-ED1E-9F08-2A8A-CEA52EA1C66E}"/>
                    </a:ext>
                  </a:extLst>
                </p:cNvPr>
                <p:cNvSpPr txBox="1"/>
                <p:nvPr/>
              </p:nvSpPr>
              <p:spPr>
                <a:xfrm>
                  <a:off x="3630206" y="2233487"/>
                  <a:ext cx="22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F9AE999-0C7E-6042-FB84-299B0D7001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0206" y="2233487"/>
                  <a:ext cx="221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666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95AAD55-9D83-C865-D23B-D97CCA2D0DAB}"/>
                    </a:ext>
                  </a:extLst>
                </p:cNvPr>
                <p:cNvSpPr txBox="1"/>
                <p:nvPr/>
              </p:nvSpPr>
              <p:spPr>
                <a:xfrm>
                  <a:off x="3840712" y="1834602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480E6C4-AE77-A33B-95BE-997DA5477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0712" y="1834602"/>
                  <a:ext cx="22955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1053" r="-1578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CB835FBB-54BC-64F4-393A-A47CB73DCBF7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3271615" y="2111602"/>
              <a:ext cx="231954" cy="1218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8FAE82B7-9578-26FA-0F23-2B330563D6ED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H="1" flipV="1">
              <a:off x="3503569" y="2111602"/>
              <a:ext cx="237149" cy="1218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D21C77E-8BF7-640D-62B2-0B9FD40D7DCB}"/>
                    </a:ext>
                  </a:extLst>
                </p:cNvPr>
                <p:cNvSpPr txBox="1"/>
                <p:nvPr/>
              </p:nvSpPr>
              <p:spPr>
                <a:xfrm>
                  <a:off x="3608822" y="1435717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FA0AD15-CDD2-380C-A1FF-1314C808DF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822" y="1435717"/>
                  <a:ext cx="25327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286" r="-9524" b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C08F194-A268-322C-4C78-93409C11690B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flipV="1">
              <a:off x="3503569" y="1712716"/>
              <a:ext cx="231890" cy="12188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507A72DF-9D76-29AD-B256-4821E0F8F9F5}"/>
                </a:ext>
              </a:extLst>
            </p:cNvPr>
            <p:cNvCxnSpPr>
              <a:cxnSpLocks/>
              <a:stCxn id="13" idx="0"/>
              <a:endCxn id="16" idx="2"/>
            </p:cNvCxnSpPr>
            <p:nvPr/>
          </p:nvCxnSpPr>
          <p:spPr>
            <a:xfrm flipH="1" flipV="1">
              <a:off x="3735459" y="1712716"/>
              <a:ext cx="220028" cy="12188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58F56C1E-C9B2-7DA4-2C21-541BD20EDF3C}"/>
                    </a:ext>
                  </a:extLst>
                </p:cNvPr>
                <p:cNvSpPr/>
                <p:nvPr/>
              </p:nvSpPr>
              <p:spPr>
                <a:xfrm>
                  <a:off x="2648358" y="1223022"/>
                  <a:ext cx="89714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755BEB72-F802-BBA4-72D1-2559700AC4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358" y="1223022"/>
                  <a:ext cx="89714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2F77EAB9-B20E-8CE3-10C5-01FB016F9756}"/>
                </a:ext>
              </a:extLst>
            </p:cNvPr>
            <p:cNvSpPr/>
            <p:nvPr/>
          </p:nvSpPr>
          <p:spPr>
            <a:xfrm>
              <a:off x="2867970" y="1223022"/>
              <a:ext cx="1230964" cy="1995876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7D778E6-F940-27DD-D1A1-7503E086F804}"/>
                    </a:ext>
                  </a:extLst>
                </p:cNvPr>
                <p:cNvSpPr txBox="1"/>
                <p:nvPr/>
              </p:nvSpPr>
              <p:spPr>
                <a:xfrm>
                  <a:off x="4424861" y="2001716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C876BBF9-D307-A9BB-003A-A73E7042D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4861" y="2001716"/>
                  <a:ext cx="25327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55FFC40-E612-DE52-D9D2-2ED0FD91715F}"/>
                    </a:ext>
                  </a:extLst>
                </p:cNvPr>
                <p:cNvSpPr txBox="1"/>
                <p:nvPr/>
              </p:nvSpPr>
              <p:spPr>
                <a:xfrm>
                  <a:off x="4214227" y="2457473"/>
                  <a:ext cx="2106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5ADEBE4B-8CEF-7221-8127-AC49020C7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4227" y="2457473"/>
                  <a:ext cx="21063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2222" r="-16667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AC4627C-F7B2-A4C5-DE31-1C3F3EBCF7DC}"/>
                    </a:ext>
                  </a:extLst>
                </p:cNvPr>
                <p:cNvSpPr txBox="1"/>
                <p:nvPr/>
              </p:nvSpPr>
              <p:spPr>
                <a:xfrm>
                  <a:off x="4678135" y="2459899"/>
                  <a:ext cx="22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2E2D6FD7-D577-7686-BEBA-0159B8BA8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135" y="2459899"/>
                  <a:ext cx="2210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2222" r="-16667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247A98B7-8A5E-6D0C-697F-E2B3BEF2A422}"/>
                </a:ext>
              </a:extLst>
            </p:cNvPr>
            <p:cNvCxnSpPr>
              <a:cxnSpLocks/>
              <a:stCxn id="22" idx="0"/>
              <a:endCxn id="21" idx="2"/>
            </p:cNvCxnSpPr>
            <p:nvPr/>
          </p:nvCxnSpPr>
          <p:spPr>
            <a:xfrm flipV="1">
              <a:off x="4319544" y="2278715"/>
              <a:ext cx="231954" cy="1787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9C6D7B1F-DC3E-270F-26D3-C523656A9ED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4551498" y="2278715"/>
              <a:ext cx="237149" cy="1811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AA8286E6-8D10-F100-2E34-5CFF2E3ACCC7}"/>
                    </a:ext>
                  </a:extLst>
                </p:cNvPr>
                <p:cNvSpPr txBox="1"/>
                <p:nvPr/>
              </p:nvSpPr>
              <p:spPr>
                <a:xfrm>
                  <a:off x="4843229" y="1541888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C97C0EA-D92C-7C73-7394-442D351E0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3229" y="1541888"/>
                  <a:ext cx="25327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782BD38-C6DE-3C2C-A083-EFCF5FD02BAE}"/>
                </a:ext>
              </a:extLst>
            </p:cNvPr>
            <p:cNvCxnSpPr>
              <a:cxnSpLocks/>
              <a:stCxn id="21" idx="0"/>
              <a:endCxn id="27" idx="2"/>
            </p:cNvCxnSpPr>
            <p:nvPr/>
          </p:nvCxnSpPr>
          <p:spPr>
            <a:xfrm flipV="1">
              <a:off x="4551498" y="1818887"/>
              <a:ext cx="418368" cy="1828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A7F2929-2844-13CC-18A9-544EAB51151F}"/>
                </a:ext>
              </a:extLst>
            </p:cNvPr>
            <p:cNvCxnSpPr>
              <a:cxnSpLocks/>
              <a:stCxn id="30" idx="0"/>
              <a:endCxn id="27" idx="2"/>
            </p:cNvCxnSpPr>
            <p:nvPr/>
          </p:nvCxnSpPr>
          <p:spPr>
            <a:xfrm flipH="1" flipV="1">
              <a:off x="4969866" y="1818887"/>
              <a:ext cx="439590" cy="17277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1D9B715-4B18-E5B7-62CA-2F08048A6BB4}"/>
                    </a:ext>
                  </a:extLst>
                </p:cNvPr>
                <p:cNvSpPr txBox="1"/>
                <p:nvPr/>
              </p:nvSpPr>
              <p:spPr>
                <a:xfrm>
                  <a:off x="5282819" y="1991658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B6DAC66E-CFDE-5B55-E1B9-6949CB6DB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2819" y="1991658"/>
                  <a:ext cx="253274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5000" r="-15000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F7CC6DC-F407-BBB0-3D6B-C0B17E7D1A41}"/>
                    </a:ext>
                  </a:extLst>
                </p:cNvPr>
                <p:cNvSpPr txBox="1"/>
                <p:nvPr/>
              </p:nvSpPr>
              <p:spPr>
                <a:xfrm>
                  <a:off x="5072185" y="2447415"/>
                  <a:ext cx="2106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1103D51-ABCB-EA76-7F6A-A47DCBF63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2185" y="2447415"/>
                  <a:ext cx="21063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2222" r="-1666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5F0A598-2EC4-BD0D-63D0-7D69646E8B2B}"/>
                    </a:ext>
                  </a:extLst>
                </p:cNvPr>
                <p:cNvSpPr txBox="1"/>
                <p:nvPr/>
              </p:nvSpPr>
              <p:spPr>
                <a:xfrm>
                  <a:off x="5536093" y="244984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EDEC30D-851A-9F57-077D-F0552D284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6093" y="2449841"/>
                  <a:ext cx="229550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5000" r="-10000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8DD6A319-BF2E-04DD-868C-7E2DA7FC9C1B}"/>
                </a:ext>
              </a:extLst>
            </p:cNvPr>
            <p:cNvCxnSpPr>
              <a:cxnSpLocks/>
              <a:stCxn id="31" idx="0"/>
              <a:endCxn id="30" idx="2"/>
            </p:cNvCxnSpPr>
            <p:nvPr/>
          </p:nvCxnSpPr>
          <p:spPr>
            <a:xfrm flipV="1">
              <a:off x="5177502" y="2268657"/>
              <a:ext cx="231954" cy="1787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2D250499-E1D1-27B4-30E6-0444EFCDBE6D}"/>
                </a:ext>
              </a:extLst>
            </p:cNvPr>
            <p:cNvCxnSpPr>
              <a:cxnSpLocks/>
              <a:stCxn id="32" idx="0"/>
              <a:endCxn id="30" idx="2"/>
            </p:cNvCxnSpPr>
            <p:nvPr/>
          </p:nvCxnSpPr>
          <p:spPr>
            <a:xfrm flipH="1" flipV="1">
              <a:off x="5409456" y="2268657"/>
              <a:ext cx="241412" cy="1811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052B88B-84EA-5658-F6F9-EC84AE18DE7B}"/>
                    </a:ext>
                  </a:extLst>
                </p:cNvPr>
                <p:cNvSpPr/>
                <p:nvPr/>
              </p:nvSpPr>
              <p:spPr>
                <a:xfrm>
                  <a:off x="3936224" y="1206544"/>
                  <a:ext cx="89714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B1F5E2D4-A2AA-F84C-FFAB-479E279733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224" y="1206544"/>
                  <a:ext cx="897145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8EB53E08-1932-0564-FD65-B7B1CE1CCB0E}"/>
                </a:ext>
              </a:extLst>
            </p:cNvPr>
            <p:cNvSpPr/>
            <p:nvPr/>
          </p:nvSpPr>
          <p:spPr>
            <a:xfrm>
              <a:off x="4184924" y="1223021"/>
              <a:ext cx="1603063" cy="1995877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C89756C-D355-028B-A679-3B3D78F08B9E}"/>
                </a:ext>
              </a:extLst>
            </p:cNvPr>
            <p:cNvGrpSpPr/>
            <p:nvPr/>
          </p:nvGrpSpPr>
          <p:grpSpPr>
            <a:xfrm>
              <a:off x="5624419" y="1188131"/>
              <a:ext cx="1576025" cy="2030770"/>
              <a:chOff x="5466158" y="1188131"/>
              <a:chExt cx="1576025" cy="20307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74190B82-1B56-B26F-72B0-21A7D5800F08}"/>
                      </a:ext>
                    </a:extLst>
                  </p:cNvPr>
                  <p:cNvSpPr txBox="1"/>
                  <p:nvPr/>
                </p:nvSpPr>
                <p:spPr>
                  <a:xfrm>
                    <a:off x="5982028" y="2066248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BDE65E6-1A9D-E6EC-5BFD-4165AB6A9C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028" y="2066248"/>
                    <a:ext cx="253274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4286" r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911D0274-5BC3-0A58-DF30-1C4AFF955C88}"/>
                      </a:ext>
                    </a:extLst>
                  </p:cNvPr>
                  <p:cNvSpPr txBox="1"/>
                  <p:nvPr/>
                </p:nvSpPr>
                <p:spPr>
                  <a:xfrm>
                    <a:off x="5771394" y="2522005"/>
                    <a:ext cx="2106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58652509-A3AD-E383-8F05-C6E3F97957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1394" y="2522005"/>
                    <a:ext cx="210634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3529" r="-2352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A11D18A0-C300-A961-933C-43675DAD5A65}"/>
                      </a:ext>
                    </a:extLst>
                  </p:cNvPr>
                  <p:cNvSpPr txBox="1"/>
                  <p:nvPr/>
                </p:nvSpPr>
                <p:spPr>
                  <a:xfrm>
                    <a:off x="6235302" y="2524431"/>
                    <a:ext cx="221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F6487B83-66FF-37F0-DC7F-48AADF9B5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5302" y="2524431"/>
                    <a:ext cx="221023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22222" r="-22222"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直线箭头连接符 69">
                <a:extLst>
                  <a:ext uri="{FF2B5EF4-FFF2-40B4-BE49-F238E27FC236}">
                    <a16:creationId xmlns:a16="http://schemas.microsoft.com/office/drawing/2014/main" id="{9F14900B-8F75-A074-AF0E-4A3467703A72}"/>
                  </a:ext>
                </a:extLst>
              </p:cNvPr>
              <p:cNvCxnSpPr>
                <a:cxnSpLocks/>
                <a:stCxn id="68" idx="0"/>
                <a:endCxn id="67" idx="2"/>
              </p:cNvCxnSpPr>
              <p:nvPr/>
            </p:nvCxnSpPr>
            <p:spPr>
              <a:xfrm flipV="1">
                <a:off x="5876711" y="2343247"/>
                <a:ext cx="231954" cy="1787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D994DBE0-5E40-52CE-CA57-CFAFE28DA535}"/>
                  </a:ext>
                </a:extLst>
              </p:cNvPr>
              <p:cNvCxnSpPr>
                <a:cxnSpLocks/>
                <a:stCxn id="69" idx="0"/>
                <a:endCxn id="67" idx="2"/>
              </p:cNvCxnSpPr>
              <p:nvPr/>
            </p:nvCxnSpPr>
            <p:spPr>
              <a:xfrm flipH="1" flipV="1">
                <a:off x="6108665" y="2343247"/>
                <a:ext cx="237149" cy="1811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CFB337AE-01F5-937F-AF31-3F2CAED5A1A2}"/>
                      </a:ext>
                    </a:extLst>
                  </p:cNvPr>
                  <p:cNvSpPr txBox="1"/>
                  <p:nvPr/>
                </p:nvSpPr>
                <p:spPr>
                  <a:xfrm>
                    <a:off x="6213982" y="1667364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54A946F8-0C57-ED4D-25D6-F263A841C5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3982" y="1667364"/>
                    <a:ext cx="253274" cy="27699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9524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FA6CB8C6-0717-E766-E8C4-77052BA0BA83}"/>
                      </a:ext>
                    </a:extLst>
                  </p:cNvPr>
                  <p:cNvSpPr txBox="1"/>
                  <p:nvPr/>
                </p:nvSpPr>
                <p:spPr>
                  <a:xfrm>
                    <a:off x="6467256" y="2066248"/>
                    <a:ext cx="2105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11" name="文本框 110">
                    <a:extLst>
                      <a:ext uri="{FF2B5EF4-FFF2-40B4-BE49-F238E27FC236}">
                        <a16:creationId xmlns:a16="http://schemas.microsoft.com/office/drawing/2014/main" id="{237E30BB-543C-550B-18A8-A91456AAA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7256" y="2066248"/>
                    <a:ext cx="210506" cy="276999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2222" r="-11111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002E5FC2-6230-6C8E-EB71-82B14E62AFB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7762" y="1667363"/>
                    <a:ext cx="2295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11BD677D-278D-E7B3-7CD5-E5EAE1D7B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7762" y="1667363"/>
                    <a:ext cx="22955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053" r="-1578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5" name="直线箭头连接符 74">
                <a:extLst>
                  <a:ext uri="{FF2B5EF4-FFF2-40B4-BE49-F238E27FC236}">
                    <a16:creationId xmlns:a16="http://schemas.microsoft.com/office/drawing/2014/main" id="{87AA2CC4-D9A4-2DCD-8C2C-DF1863D73323}"/>
                  </a:ext>
                </a:extLst>
              </p:cNvPr>
              <p:cNvCxnSpPr>
                <a:cxnSpLocks/>
                <a:stCxn id="67" idx="0"/>
                <a:endCxn id="72" idx="2"/>
              </p:cNvCxnSpPr>
              <p:nvPr/>
            </p:nvCxnSpPr>
            <p:spPr>
              <a:xfrm flipV="1">
                <a:off x="6108665" y="1944363"/>
                <a:ext cx="231954" cy="1218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3B5E1BEB-5495-0B90-2CC1-F500B9F9C3B4}"/>
                  </a:ext>
                </a:extLst>
              </p:cNvPr>
              <p:cNvCxnSpPr>
                <a:cxnSpLocks/>
                <a:stCxn id="73" idx="0"/>
                <a:endCxn id="72" idx="2"/>
              </p:cNvCxnSpPr>
              <p:nvPr/>
            </p:nvCxnSpPr>
            <p:spPr>
              <a:xfrm flipH="1" flipV="1">
                <a:off x="6340619" y="1944363"/>
                <a:ext cx="231890" cy="1218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970C9611-F96A-CC8D-CE5D-14BDA3AA314E}"/>
                      </a:ext>
                    </a:extLst>
                  </p:cNvPr>
                  <p:cNvSpPr txBox="1"/>
                  <p:nvPr/>
                </p:nvSpPr>
                <p:spPr>
                  <a:xfrm>
                    <a:off x="6445872" y="1268478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4FFAA6D6-6087-1E1A-4435-FD9272C7B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5872" y="1268478"/>
                    <a:ext cx="253274" cy="276999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9524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直线箭头连接符 82">
                <a:extLst>
                  <a:ext uri="{FF2B5EF4-FFF2-40B4-BE49-F238E27FC236}">
                    <a16:creationId xmlns:a16="http://schemas.microsoft.com/office/drawing/2014/main" id="{2CA13EA1-419D-3FE7-1240-C5481F4ADD4C}"/>
                  </a:ext>
                </a:extLst>
              </p:cNvPr>
              <p:cNvCxnSpPr>
                <a:cxnSpLocks/>
                <a:stCxn id="72" idx="0"/>
                <a:endCxn id="82" idx="2"/>
              </p:cNvCxnSpPr>
              <p:nvPr/>
            </p:nvCxnSpPr>
            <p:spPr>
              <a:xfrm flipV="1">
                <a:off x="6340619" y="1545477"/>
                <a:ext cx="231890" cy="1218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箭头连接符 83">
                <a:extLst>
                  <a:ext uri="{FF2B5EF4-FFF2-40B4-BE49-F238E27FC236}">
                    <a16:creationId xmlns:a16="http://schemas.microsoft.com/office/drawing/2014/main" id="{84F86CFA-719D-D3BA-EBF4-7278004ECCFF}"/>
                  </a:ext>
                </a:extLst>
              </p:cNvPr>
              <p:cNvCxnSpPr>
                <a:cxnSpLocks/>
                <a:stCxn id="74" idx="0"/>
                <a:endCxn id="82" idx="2"/>
              </p:cNvCxnSpPr>
              <p:nvPr/>
            </p:nvCxnSpPr>
            <p:spPr>
              <a:xfrm flipH="1" flipV="1">
                <a:off x="6572509" y="1545477"/>
                <a:ext cx="220028" cy="12188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EA7BB3F8-D967-D840-6A43-0F8A839B54C0}"/>
                      </a:ext>
                    </a:extLst>
                  </p:cNvPr>
                  <p:cNvSpPr/>
                  <p:nvPr/>
                </p:nvSpPr>
                <p:spPr>
                  <a:xfrm>
                    <a:off x="5466158" y="1188131"/>
                    <a:ext cx="897145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8" name="矩形 117">
                    <a:extLst>
                      <a:ext uri="{FF2B5EF4-FFF2-40B4-BE49-F238E27FC236}">
                        <a16:creationId xmlns:a16="http://schemas.microsoft.com/office/drawing/2014/main" id="{EF4A3605-7E1F-B8C4-79A7-A48B2E2C25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6158" y="1188131"/>
                    <a:ext cx="897145" cy="30777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圆角矩形 85">
                <a:extLst>
                  <a:ext uri="{FF2B5EF4-FFF2-40B4-BE49-F238E27FC236}">
                    <a16:creationId xmlns:a16="http://schemas.microsoft.com/office/drawing/2014/main" id="{39541824-C94E-CD1F-BEE0-CFDA87003516}"/>
                  </a:ext>
                </a:extLst>
              </p:cNvPr>
              <p:cNvSpPr/>
              <p:nvPr/>
            </p:nvSpPr>
            <p:spPr>
              <a:xfrm>
                <a:off x="5716552" y="1223022"/>
                <a:ext cx="1325631" cy="1995879"/>
              </a:xfrm>
              <a:prstGeom prst="roundRect">
                <a:avLst>
                  <a:gd name="adj" fmla="val 0"/>
                </a:avLst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7C0EEE42-016B-513A-F0F1-850D4FEED492}"/>
                  </a:ext>
                </a:extLst>
              </p:cNvPr>
              <p:cNvSpPr/>
              <p:nvPr/>
            </p:nvSpPr>
            <p:spPr>
              <a:xfrm>
                <a:off x="5809716" y="2799004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C65D656-5A0F-BFC7-C292-0C433EF2A7F6}"/>
                  </a:ext>
                </a:extLst>
              </p:cNvPr>
              <p:cNvSpPr/>
              <p:nvPr/>
            </p:nvSpPr>
            <p:spPr>
              <a:xfrm>
                <a:off x="6280766" y="2793920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AAFA07AE-BB71-7842-77DE-B1CC7623C08B}"/>
                  </a:ext>
                </a:extLst>
              </p:cNvPr>
              <p:cNvSpPr/>
              <p:nvPr/>
            </p:nvSpPr>
            <p:spPr>
              <a:xfrm>
                <a:off x="6522089" y="2321132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8A80BC3-23F9-2097-8157-C6D0F6344A79}"/>
                  </a:ext>
                </a:extLst>
              </p:cNvPr>
              <p:cNvSpPr/>
              <p:nvPr/>
            </p:nvSpPr>
            <p:spPr>
              <a:xfrm>
                <a:off x="6745204" y="1943427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84D3BFAC-2156-2076-DA2D-CE7F7B19E89A}"/>
                  </a:ext>
                </a:extLst>
              </p:cNvPr>
              <p:cNvSpPr/>
              <p:nvPr/>
            </p:nvSpPr>
            <p:spPr>
              <a:xfrm>
                <a:off x="5889080" y="2087132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E712807-87BA-193F-BF83-4AE0DCA6857E}"/>
                  </a:ext>
                </a:extLst>
              </p:cNvPr>
              <p:cNvSpPr/>
              <p:nvPr/>
            </p:nvSpPr>
            <p:spPr>
              <a:xfrm>
                <a:off x="6115510" y="1758018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3F4B886-75F0-5926-C529-743896DC2E9C}"/>
                  </a:ext>
                </a:extLst>
              </p:cNvPr>
              <p:cNvSpPr/>
              <p:nvPr/>
            </p:nvSpPr>
            <p:spPr>
              <a:xfrm>
                <a:off x="6357883" y="1366509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5E83C80-53B3-EFB7-C227-DC8C85416C12}"/>
                </a:ext>
              </a:extLst>
            </p:cNvPr>
            <p:cNvGrpSpPr/>
            <p:nvPr/>
          </p:nvGrpSpPr>
          <p:grpSpPr>
            <a:xfrm>
              <a:off x="7060982" y="1194952"/>
              <a:ext cx="1566351" cy="2023949"/>
              <a:chOff x="7060982" y="1194952"/>
              <a:chExt cx="1566351" cy="20239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FF47992E-D15E-327F-ADA7-8A825041D4D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6477" y="2073066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E4CC4A6F-BF9C-7215-9244-E0B8BDC708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6477" y="2073066"/>
                    <a:ext cx="253274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286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FB95014A-5FC5-B553-A8E1-00BEA770B616}"/>
                      </a:ext>
                    </a:extLst>
                  </p:cNvPr>
                  <p:cNvSpPr txBox="1"/>
                  <p:nvPr/>
                </p:nvSpPr>
                <p:spPr>
                  <a:xfrm>
                    <a:off x="7375843" y="2528823"/>
                    <a:ext cx="2106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C50DBB64-6800-C84D-2180-FA7F03DE4D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843" y="2528823"/>
                    <a:ext cx="210634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22222" r="-1666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61C091AA-E837-9A14-FA3F-45C61B79CEC2}"/>
                      </a:ext>
                    </a:extLst>
                  </p:cNvPr>
                  <p:cNvSpPr txBox="1"/>
                  <p:nvPr/>
                </p:nvSpPr>
                <p:spPr>
                  <a:xfrm>
                    <a:off x="7839751" y="2531249"/>
                    <a:ext cx="2295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5D98A5DA-84F3-1921-AA3A-316CF5D79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9751" y="2531249"/>
                    <a:ext cx="22955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053" r="-1578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43AAE395-1C7A-2459-A1FC-41F5DB633CBB}"/>
                  </a:ext>
                </a:extLst>
              </p:cNvPr>
              <p:cNvCxnSpPr>
                <a:cxnSpLocks/>
                <a:stCxn id="46" idx="0"/>
                <a:endCxn id="45" idx="2"/>
              </p:cNvCxnSpPr>
              <p:nvPr/>
            </p:nvCxnSpPr>
            <p:spPr>
              <a:xfrm flipV="1">
                <a:off x="7481160" y="2350065"/>
                <a:ext cx="231954" cy="1787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8CA84033-271E-1EE4-5845-C87F3B66BABA}"/>
                  </a:ext>
                </a:extLst>
              </p:cNvPr>
              <p:cNvCxnSpPr>
                <a:cxnSpLocks/>
                <a:stCxn id="47" idx="0"/>
                <a:endCxn id="45" idx="2"/>
              </p:cNvCxnSpPr>
              <p:nvPr/>
            </p:nvCxnSpPr>
            <p:spPr>
              <a:xfrm flipH="1" flipV="1">
                <a:off x="7713114" y="2350065"/>
                <a:ext cx="241412" cy="1811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31CA6EEC-7704-EB15-B375-923B138646E5}"/>
                      </a:ext>
                    </a:extLst>
                  </p:cNvPr>
                  <p:cNvSpPr txBox="1"/>
                  <p:nvPr/>
                </p:nvSpPr>
                <p:spPr>
                  <a:xfrm>
                    <a:off x="7818431" y="1674182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9D3C3DBE-0600-46E3-592F-FEAB7ACA5A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8431" y="1674182"/>
                    <a:ext cx="253274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4286" r="-14286" b="-45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53AB63C3-7E20-FF75-2C54-E790E43C38AA}"/>
                      </a:ext>
                    </a:extLst>
                  </p:cNvPr>
                  <p:cNvSpPr txBox="1"/>
                  <p:nvPr/>
                </p:nvSpPr>
                <p:spPr>
                  <a:xfrm>
                    <a:off x="8071705" y="2073066"/>
                    <a:ext cx="2105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1E1C7A60-DEE1-BF49-2D61-CB480C434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1705" y="2073066"/>
                    <a:ext cx="210506" cy="27699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22222" r="-16667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3158667E-9B83-0AC5-6E5B-2188566CC563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211" y="1674181"/>
                    <a:ext cx="2295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29264B51-AD45-8893-AE0B-49DCE34CBD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211" y="1674181"/>
                    <a:ext cx="229550" cy="27699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21053" r="-10526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854ED5DE-5E58-E9C5-0C94-62252D031B16}"/>
                  </a:ext>
                </a:extLst>
              </p:cNvPr>
              <p:cNvCxnSpPr>
                <a:cxnSpLocks/>
                <a:stCxn id="45" idx="0"/>
                <a:endCxn id="50" idx="2"/>
              </p:cNvCxnSpPr>
              <p:nvPr/>
            </p:nvCxnSpPr>
            <p:spPr>
              <a:xfrm flipV="1">
                <a:off x="7713114" y="1951181"/>
                <a:ext cx="231954" cy="1218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08B5A313-1716-E5CE-283A-11575EFC6699}"/>
                  </a:ext>
                </a:extLst>
              </p:cNvPr>
              <p:cNvCxnSpPr>
                <a:cxnSpLocks/>
                <a:stCxn id="51" idx="0"/>
                <a:endCxn id="50" idx="2"/>
              </p:cNvCxnSpPr>
              <p:nvPr/>
            </p:nvCxnSpPr>
            <p:spPr>
              <a:xfrm flipH="1" flipV="1">
                <a:off x="7945068" y="1951181"/>
                <a:ext cx="231890" cy="1218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5290B1FE-0251-D871-4D48-726848F1A1C0}"/>
                      </a:ext>
                    </a:extLst>
                  </p:cNvPr>
                  <p:cNvSpPr txBox="1"/>
                  <p:nvPr/>
                </p:nvSpPr>
                <p:spPr>
                  <a:xfrm>
                    <a:off x="8050321" y="1275296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46" name="文本框 145">
                    <a:extLst>
                      <a:ext uri="{FF2B5EF4-FFF2-40B4-BE49-F238E27FC236}">
                        <a16:creationId xmlns:a16="http://schemas.microsoft.com/office/drawing/2014/main" id="{EED791C7-8CDA-3D53-3E8A-E54D9F2160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0321" y="1275296"/>
                    <a:ext cx="25327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50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线箭头连接符 55">
                <a:extLst>
                  <a:ext uri="{FF2B5EF4-FFF2-40B4-BE49-F238E27FC236}">
                    <a16:creationId xmlns:a16="http://schemas.microsoft.com/office/drawing/2014/main" id="{C640F113-35E7-19BE-0D7C-059D7016747C}"/>
                  </a:ext>
                </a:extLst>
              </p:cNvPr>
              <p:cNvCxnSpPr>
                <a:cxnSpLocks/>
                <a:stCxn id="50" idx="0"/>
                <a:endCxn id="55" idx="2"/>
              </p:cNvCxnSpPr>
              <p:nvPr/>
            </p:nvCxnSpPr>
            <p:spPr>
              <a:xfrm flipV="1">
                <a:off x="7945068" y="1552295"/>
                <a:ext cx="231890" cy="1218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8C4752BC-7BCE-2E75-FBF7-C7D0D0FF362E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H="1" flipV="1">
                <a:off x="8176958" y="1552295"/>
                <a:ext cx="220028" cy="12188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D1EB7140-C53F-7315-A9CE-D58682E7FF38}"/>
                      </a:ext>
                    </a:extLst>
                  </p:cNvPr>
                  <p:cNvSpPr/>
                  <p:nvPr/>
                </p:nvSpPr>
                <p:spPr>
                  <a:xfrm>
                    <a:off x="7060982" y="1194952"/>
                    <a:ext cx="897145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0" name="矩形 149">
                    <a:extLst>
                      <a:ext uri="{FF2B5EF4-FFF2-40B4-BE49-F238E27FC236}">
                        <a16:creationId xmlns:a16="http://schemas.microsoft.com/office/drawing/2014/main" id="{A34B7CC4-43C7-7070-0436-D1D8A8DD9F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0982" y="1194952"/>
                    <a:ext cx="897145" cy="307777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5A086F6-26F0-D88F-5888-3CA8FAA4DD4A}"/>
                  </a:ext>
                </a:extLst>
              </p:cNvPr>
              <p:cNvSpPr/>
              <p:nvPr/>
            </p:nvSpPr>
            <p:spPr>
              <a:xfrm>
                <a:off x="7414165" y="2805822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957B5CD-33BB-9EDA-AA76-75F58D2AEF5A}"/>
                  </a:ext>
                </a:extLst>
              </p:cNvPr>
              <p:cNvSpPr/>
              <p:nvPr/>
            </p:nvSpPr>
            <p:spPr>
              <a:xfrm>
                <a:off x="7885215" y="2800738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D6CE56B-C569-2950-4D21-5A2E850160BA}"/>
                  </a:ext>
                </a:extLst>
              </p:cNvPr>
              <p:cNvSpPr/>
              <p:nvPr/>
            </p:nvSpPr>
            <p:spPr>
              <a:xfrm>
                <a:off x="8126538" y="2327950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C8C4982D-83D2-7199-0F4D-7F326D0977A5}"/>
                  </a:ext>
                </a:extLst>
              </p:cNvPr>
              <p:cNvSpPr/>
              <p:nvPr/>
            </p:nvSpPr>
            <p:spPr>
              <a:xfrm>
                <a:off x="8349653" y="1950245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806111D-23F6-A3BD-D978-F3538F31BADB}"/>
                  </a:ext>
                </a:extLst>
              </p:cNvPr>
              <p:cNvSpPr/>
              <p:nvPr/>
            </p:nvSpPr>
            <p:spPr>
              <a:xfrm>
                <a:off x="7496438" y="2155064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4CEAB67-FEF1-A9D3-A532-C6BE12088E23}"/>
                  </a:ext>
                </a:extLst>
              </p:cNvPr>
              <p:cNvSpPr/>
              <p:nvPr/>
            </p:nvSpPr>
            <p:spPr>
              <a:xfrm>
                <a:off x="7720416" y="1635625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D0425D0B-D191-4E5E-60E2-AD2E82481D39}"/>
                  </a:ext>
                </a:extLst>
              </p:cNvPr>
              <p:cNvSpPr/>
              <p:nvPr/>
            </p:nvSpPr>
            <p:spPr>
              <a:xfrm>
                <a:off x="7962332" y="1373327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DF599A76-F833-D56F-BC37-A7D7BD2453BA}"/>
                  </a:ext>
                </a:extLst>
              </p:cNvPr>
              <p:cNvSpPr/>
              <p:nvPr/>
            </p:nvSpPr>
            <p:spPr>
              <a:xfrm>
                <a:off x="7293619" y="1223023"/>
                <a:ext cx="1333714" cy="1995878"/>
              </a:xfrm>
              <a:prstGeom prst="roundRect">
                <a:avLst>
                  <a:gd name="adj" fmla="val 0"/>
                </a:avLst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6C5737F8-1B2D-F4E3-7367-2DA34C57E06C}"/>
                </a:ext>
              </a:extLst>
            </p:cNvPr>
            <p:cNvSpPr/>
            <p:nvPr/>
          </p:nvSpPr>
          <p:spPr>
            <a:xfrm>
              <a:off x="2889147" y="2284028"/>
              <a:ext cx="721809" cy="778642"/>
            </a:xfrm>
            <a:prstGeom prst="ellipse">
              <a:avLst/>
            </a:prstGeom>
            <a:noFill/>
            <a:ln w="12700">
              <a:solidFill>
                <a:srgbClr val="0432FF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79097D2-F00F-3B81-8106-D3E1D493641C}"/>
                </a:ext>
              </a:extLst>
            </p:cNvPr>
            <p:cNvSpPr/>
            <p:nvPr/>
          </p:nvSpPr>
          <p:spPr>
            <a:xfrm>
              <a:off x="4177349" y="2061052"/>
              <a:ext cx="721809" cy="778642"/>
            </a:xfrm>
            <a:prstGeom prst="ellipse">
              <a:avLst/>
            </a:prstGeom>
            <a:noFill/>
            <a:ln w="12700">
              <a:solidFill>
                <a:srgbClr val="0432FF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0698808-78AF-A46D-ABEA-6B5C6E483065}"/>
                </a:ext>
              </a:extLst>
            </p:cNvPr>
            <p:cNvSpPr/>
            <p:nvPr/>
          </p:nvSpPr>
          <p:spPr>
            <a:xfrm>
              <a:off x="5042769" y="2039811"/>
              <a:ext cx="721809" cy="778642"/>
            </a:xfrm>
            <a:prstGeom prst="ellipse">
              <a:avLst/>
            </a:prstGeom>
            <a:noFill/>
            <a:ln w="12700">
              <a:solidFill>
                <a:srgbClr val="0432FF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0B33643-A4D6-E188-C42D-F196A79D1271}"/>
                </a:ext>
              </a:extLst>
            </p:cNvPr>
            <p:cNvSpPr/>
            <p:nvPr/>
          </p:nvSpPr>
          <p:spPr>
            <a:xfrm>
              <a:off x="5898541" y="2136701"/>
              <a:ext cx="721809" cy="77864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EE3E3A-1EE3-B941-38EC-27A1485AC072}"/>
                </a:ext>
              </a:extLst>
            </p:cNvPr>
            <p:cNvSpPr/>
            <p:nvPr/>
          </p:nvSpPr>
          <p:spPr>
            <a:xfrm>
              <a:off x="7359511" y="2141978"/>
              <a:ext cx="721809" cy="77864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17359FD-A124-CCE3-F008-697C7D51BF89}"/>
              </a:ext>
            </a:extLst>
          </p:cNvPr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Plan exploration in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: tune cardinality of all sub-queries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Group sub-queries together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Scale up/down their cardinality  could find better one with theoretical analysis</a:t>
            </a:r>
          </a:p>
          <a:p>
            <a:pPr marL="400050" lvl="2" indent="0">
              <a:spcBef>
                <a:spcPts val="1000"/>
              </a:spcBef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 Plan diversity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Different plan shapes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Different join orders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78" name="灯片编号占位符 77">
            <a:extLst>
              <a:ext uri="{FF2B5EF4-FFF2-40B4-BE49-F238E27FC236}">
                <a16:creationId xmlns:a16="http://schemas.microsoft.com/office/drawing/2014/main" id="{B6B5EE2A-F789-374C-2FC3-45EECC09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0942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5CF486E-BEA4-1B04-7B26-A5902985C18A}"/>
              </a:ext>
            </a:extLst>
          </p:cNvPr>
          <p:cNvSpPr txBox="1"/>
          <p:nvPr/>
        </p:nvSpPr>
        <p:spPr>
          <a:xfrm>
            <a:off x="2266190" y="6534215"/>
            <a:ext cx="8371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Lero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A Learning-to-Rank Query Optimizer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2023]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Evaluation</a:t>
            </a:r>
            <a:endParaRPr lang="en-US" sz="3735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30CA93-CFB0-EE64-F79E-4DA48DE1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02" y="538616"/>
            <a:ext cx="5172514" cy="192298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8E05610-D09A-10FF-E5C9-29A028F3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84" y="4378620"/>
            <a:ext cx="11767282" cy="188415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34909F9-941B-E516-0BE2-FEFB07F57314}"/>
              </a:ext>
            </a:extLst>
          </p:cNvPr>
          <p:cNvSpPr txBox="1">
            <a:spLocks/>
          </p:cNvSpPr>
          <p:nvPr/>
        </p:nvSpPr>
        <p:spPr>
          <a:xfrm>
            <a:off x="166954" y="5964057"/>
            <a:ext cx="11979641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Hans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Could we ultimately e</a:t>
            </a:r>
            <a:r>
              <a:rPr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liminate such</a:t>
            </a:r>
            <a:r>
              <a:rPr lang="zh-CN" altLang="en-US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 regressions without affecting the benefits?</a:t>
            </a:r>
            <a:endParaRPr lang="zh-CN" altLang="en-US" sz="20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8F2853-11A6-AE79-5A76-7992BEDC1CE8}"/>
              </a:ext>
            </a:extLst>
          </p:cNvPr>
          <p:cNvSpPr/>
          <p:nvPr/>
        </p:nvSpPr>
        <p:spPr>
          <a:xfrm>
            <a:off x="8775369" y="5226924"/>
            <a:ext cx="599607" cy="65956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EBE69F4-1133-B300-0458-5818F3CFA5F2}"/>
              </a:ext>
            </a:extLst>
          </p:cNvPr>
          <p:cNvSpPr/>
          <p:nvPr/>
        </p:nvSpPr>
        <p:spPr>
          <a:xfrm>
            <a:off x="5123666" y="5248654"/>
            <a:ext cx="968464" cy="65956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76616E0-CB0F-35E1-F57E-BCEDC10BE3A8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8556854" y="5789901"/>
            <a:ext cx="306325" cy="397547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E9B4114-7D15-2654-2F9F-B08E239A8104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5950302" y="5811631"/>
            <a:ext cx="343258" cy="386682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AFCDFF-EF66-A427-BC3F-0DD3E313AD96}"/>
              </a:ext>
            </a:extLst>
          </p:cNvPr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performs better than others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Static and dynamic settings</a:t>
            </a:r>
          </a:p>
          <a:p>
            <a:pPr marL="400050" lvl="2" indent="0">
              <a:spcBef>
                <a:spcPts val="1000"/>
              </a:spcBef>
              <a:buNone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653D11-6B6B-E17F-C4E3-99E297E42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34" y="2522817"/>
            <a:ext cx="11497351" cy="1930212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5548B2C-342B-A952-8C94-BF527F576831}"/>
              </a:ext>
            </a:extLst>
          </p:cNvPr>
          <p:cNvCxnSpPr>
            <a:cxnSpLocks/>
          </p:cNvCxnSpPr>
          <p:nvPr/>
        </p:nvCxnSpPr>
        <p:spPr>
          <a:xfrm>
            <a:off x="1998685" y="5860556"/>
            <a:ext cx="516530" cy="254519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3E413414-23E9-4B11-078C-9B344292B022}"/>
              </a:ext>
            </a:extLst>
          </p:cNvPr>
          <p:cNvSpPr/>
          <p:nvPr/>
        </p:nvSpPr>
        <p:spPr>
          <a:xfrm>
            <a:off x="1297726" y="5253033"/>
            <a:ext cx="968464" cy="65956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35A69547-2038-CB2E-0A44-C456A3EB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262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Quality Control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 Learned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A5D81D2-AAA2-63D0-3AF8-2EDD8374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508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Quality Control</a:t>
            </a:r>
            <a:endParaRPr lang="en-US" sz="373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28A0B4F-CEB4-773F-32CA-43065F144E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620916" cy="398885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HyperQO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: an ensemble model to learn multiple prediction results of each plan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Plans having large variance are filtered before selection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Small variance </a:t>
                </a:r>
                <a14:m>
                  <m:oMath xmlns:m="http://schemas.openxmlformats.org/officeDocument/2006/math">
                    <m:r>
                      <a:rPr lang="en-US" altLang="zh-CN" sz="250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accurate estimation</a:t>
                </a:r>
              </a:p>
              <a:p>
                <a:pPr lvl="2"/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Bad plans may be reserved if all models make the same mistake</a:t>
                </a:r>
              </a:p>
              <a:p>
                <a:pPr lvl="3"/>
                <a:endParaRPr lang="en-US" altLang="zh-CN" sz="23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28A0B4F-CEB4-773F-32CA-43065F1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620916" cy="3988854"/>
              </a:xfrm>
              <a:prstGeom prst="rect">
                <a:avLst/>
              </a:prstGeom>
              <a:blipFill>
                <a:blip r:embed="rId3"/>
                <a:stretch>
                  <a:fillRect l="-872" t="-2532" r="-1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7D5017D-5FBF-89C5-1DA2-435433C8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635699"/>
            <a:ext cx="7772400" cy="25866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F4831B-33F3-8E3C-5377-A83C6050B742}"/>
              </a:ext>
            </a:extLst>
          </p:cNvPr>
          <p:cNvSpPr txBox="1"/>
          <p:nvPr/>
        </p:nvSpPr>
        <p:spPr>
          <a:xfrm>
            <a:off x="991430" y="6145934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[Cost-based or Learning-based? A Hybrid Query Optimizer for Query Plan Selection, VLDB 2022]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0B74C3D-CDFD-DCE4-73F7-7F4F5C3A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0433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Quality Control</a:t>
            </a:r>
            <a:endParaRPr lang="en-US" sz="3733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C0829F-18B0-587E-6C8D-1B59CFCAB5EE}"/>
              </a:ext>
            </a:extLst>
          </p:cNvPr>
          <p:cNvSpPr txBox="1"/>
          <p:nvPr/>
        </p:nvSpPr>
        <p:spPr>
          <a:xfrm>
            <a:off x="0" y="6470430"/>
            <a:ext cx="11989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(Eraser)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Eraser: Eliminating Performance Regression on Learned Query Optimizer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</a:t>
            </a: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8A0B4F-CEB4-773F-32CA-43065F144EEF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620916" cy="482101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Eraser: eliminate regressions while preserving benefits</a:t>
            </a:r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171450" lvl="3">
              <a:spcBef>
                <a:spcPts val="75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Unexpected plan explorer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 coarse-grained filter removing all </a:t>
            </a:r>
          </a:p>
          <a:p>
            <a:pPr marL="342900" lvl="4" indent="0">
              <a:spcBef>
                <a:spcPts val="75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highly risky plans with unseen feature</a:t>
            </a:r>
          </a:p>
          <a:p>
            <a:pPr marL="342900" lvl="4" indent="0">
              <a:spcBef>
                <a:spcPts val="75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values</a:t>
            </a:r>
          </a:p>
          <a:p>
            <a:pPr marL="514350" lvl="4">
              <a:spcBef>
                <a:spcPts val="75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Segment model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</a:t>
            </a:r>
            <a:r>
              <a:rPr lang="en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fine-grained model to evaluate the </a:t>
            </a:r>
          </a:p>
          <a:p>
            <a:pPr marL="342900" lvl="4" indent="0">
              <a:spcBef>
                <a:spcPts val="750"/>
              </a:spcBef>
              <a:buNone/>
            </a:pPr>
            <a:r>
              <a:rPr lang="en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quality of each plan for plan selection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C02CCB-3084-7F28-2793-6A9DDB36B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02" y="2377851"/>
            <a:ext cx="4254331" cy="363960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A9252F6-9B17-32B2-169A-E7FA057B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13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5DFA1E8B-D04D-E84F-AC18-1ED4A56C9209}"/>
              </a:ext>
            </a:extLst>
          </p:cNvPr>
          <p:cNvSpPr/>
          <p:nvPr/>
        </p:nvSpPr>
        <p:spPr>
          <a:xfrm>
            <a:off x="2879026" y="4476749"/>
            <a:ext cx="7458697" cy="2066292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DBMS</a:t>
            </a:r>
          </a:p>
          <a:p>
            <a:pPr algn="ctr"/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a Well-Defined Problem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Generating best physical plan for input query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Directly relates to the system performance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Extensively studied in the literature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8B052E-2FF2-9543-93CE-5950C42F40E9}"/>
              </a:ext>
            </a:extLst>
          </p:cNvPr>
          <p:cNvSpPr/>
          <p:nvPr/>
        </p:nvSpPr>
        <p:spPr>
          <a:xfrm>
            <a:off x="3526928" y="5005708"/>
            <a:ext cx="2133600" cy="110143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</a:t>
            </a:r>
          </a:p>
          <a:p>
            <a:pPr algn="ctr"/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Optimizer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921F386-910B-3E46-B871-2A0F660C29A3}"/>
              </a:ext>
            </a:extLst>
          </p:cNvPr>
          <p:cNvCxnSpPr>
            <a:cxnSpLocks/>
          </p:cNvCxnSpPr>
          <p:nvPr/>
        </p:nvCxnSpPr>
        <p:spPr>
          <a:xfrm>
            <a:off x="2463390" y="5876313"/>
            <a:ext cx="1063538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82FE1C7-7951-904A-9529-3FCA03E09FC3}"/>
                  </a:ext>
                </a:extLst>
              </p:cNvPr>
              <p:cNvSpPr/>
              <p:nvPr/>
            </p:nvSpPr>
            <p:spPr>
              <a:xfrm>
                <a:off x="1052004" y="5645479"/>
                <a:ext cx="14339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Query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kumimoji="1" lang="en-US" altLang="zh-CN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82FE1C7-7951-904A-9529-3FCA03E09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4" y="5645479"/>
                <a:ext cx="1433982" cy="461665"/>
              </a:xfrm>
              <a:prstGeom prst="rect">
                <a:avLst/>
              </a:prstGeom>
              <a:blipFill>
                <a:blip r:embed="rId3"/>
                <a:stretch>
                  <a:fillRect l="-5310" t="-10811" r="-885" b="-3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8F9E102-5701-D84D-9BED-D6545FEC3AC3}"/>
                  </a:ext>
                </a:extLst>
              </p:cNvPr>
              <p:cNvSpPr/>
              <p:nvPr/>
            </p:nvSpPr>
            <p:spPr>
              <a:xfrm>
                <a:off x="1264023" y="5110171"/>
                <a:ext cx="11993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Data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𝐷</m:t>
                    </m:r>
                  </m:oMath>
                </a14:m>
                <a:endParaRPr kumimoji="1" lang="en-US" altLang="zh-CN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8F9E102-5701-D84D-9BED-D6545FEC3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023" y="5110171"/>
                <a:ext cx="1199367" cy="461665"/>
              </a:xfrm>
              <a:prstGeom prst="rect">
                <a:avLst/>
              </a:prstGeom>
              <a:blipFill>
                <a:blip r:embed="rId4"/>
                <a:stretch>
                  <a:fillRect l="-6316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6E15F0F-9A4F-9C4A-BB41-B7EC1B411115}"/>
              </a:ext>
            </a:extLst>
          </p:cNvPr>
          <p:cNvCxnSpPr>
            <a:cxnSpLocks/>
          </p:cNvCxnSpPr>
          <p:nvPr/>
        </p:nvCxnSpPr>
        <p:spPr>
          <a:xfrm>
            <a:off x="2485986" y="5330795"/>
            <a:ext cx="104094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76912A0-8E82-3049-9E94-50EBB54914BE}"/>
              </a:ext>
            </a:extLst>
          </p:cNvPr>
          <p:cNvCxnSpPr>
            <a:cxnSpLocks/>
          </p:cNvCxnSpPr>
          <p:nvPr/>
        </p:nvCxnSpPr>
        <p:spPr>
          <a:xfrm>
            <a:off x="5668452" y="5542571"/>
            <a:ext cx="104094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8BA4AC8-A515-674E-8D9D-0DBD9566D93B}"/>
                  </a:ext>
                </a:extLst>
              </p:cNvPr>
              <p:cNvSpPr/>
              <p:nvPr/>
            </p:nvSpPr>
            <p:spPr>
              <a:xfrm>
                <a:off x="6709394" y="5321947"/>
                <a:ext cx="11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Plan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𝑃</m:t>
                    </m:r>
                  </m:oMath>
                </a14:m>
                <a:endParaRPr kumimoji="1" lang="en-US" altLang="zh-CN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8BA4AC8-A515-674E-8D9D-0DBD9566D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394" y="5321947"/>
                <a:ext cx="1102674" cy="461665"/>
              </a:xfrm>
              <a:prstGeom prst="rect">
                <a:avLst/>
              </a:prstGeom>
              <a:blipFill>
                <a:blip r:embed="rId5"/>
                <a:stretch>
                  <a:fillRect l="-7955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3ADE047F-2B16-2F49-AF5E-F967651D5793}"/>
              </a:ext>
            </a:extLst>
          </p:cNvPr>
          <p:cNvSpPr/>
          <p:nvPr/>
        </p:nvSpPr>
        <p:spPr>
          <a:xfrm>
            <a:off x="8439986" y="4991853"/>
            <a:ext cx="1685406" cy="11014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Plan Execution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3CD453B-1182-5545-9C38-51CD6F10B18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827309" y="5538925"/>
            <a:ext cx="612677" cy="364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15CC1DB-8447-A4AE-F107-7E3E68FD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4876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Quality Control</a:t>
            </a:r>
            <a:endParaRPr lang="en-US" sz="3733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8A0B4F-CEB4-773F-32CA-43065F144EEF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32069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Evaluation results of Eraser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Learned query optimizer performs worse than traditional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one</a:t>
            </a:r>
          </a:p>
          <a:p>
            <a:pPr marL="857250" lvl="5">
              <a:spcBef>
                <a:spcPts val="75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Eraser could eliminate the performance regressions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Learned query optimizer performs better than traditional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one</a:t>
            </a:r>
          </a:p>
          <a:p>
            <a:pPr marL="857250" lvl="5">
              <a:spcBef>
                <a:spcPts val="75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Eraser has very little impact on the performance improvements</a:t>
            </a:r>
          </a:p>
          <a:p>
            <a:pPr marL="857250" lvl="5">
              <a:spcBef>
                <a:spcPts val="750"/>
              </a:spcBef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342900" lvl="4" indent="0">
              <a:spcBef>
                <a:spcPts val="750"/>
              </a:spcBef>
              <a:buNone/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800" lvl="2" indent="0">
              <a:buNone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800" lvl="2" indent="0">
              <a:buNone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BA688B-F484-B31D-7496-912C19E4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7" y="3919144"/>
            <a:ext cx="10994597" cy="24045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AE773F-A533-20D9-9E24-170884D5B09A}"/>
              </a:ext>
            </a:extLst>
          </p:cNvPr>
          <p:cNvSpPr txBox="1"/>
          <p:nvPr/>
        </p:nvSpPr>
        <p:spPr>
          <a:xfrm>
            <a:off x="1234072" y="6550223"/>
            <a:ext cx="955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Eraser: Eliminating Performance Regression on Learned Query Optimizer, VLDB 2024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175EC51-B999-8EFA-9EE6-83CF958F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7517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Prototype Applications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 for SCOPE 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steer SCOPE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System for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4: Applications and Deployment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FA576E9-3C64-DB4D-99B1-BAF8A7BE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6012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Prototype Applications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 for SCOPE 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steer SCOPE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System for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4: Applications and Deployment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39D9BEA-C6CD-88B0-B208-C3EFE03D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262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823616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SCOPE: the big data system for data analytics in Microsoft</a:t>
            </a:r>
          </a:p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Learned cost models could improve plan quality of production jobs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Cost Model in SCOPE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90E14-1854-E9D7-8153-BA47D682F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55" b="1786"/>
          <a:stretch/>
        </p:blipFill>
        <p:spPr>
          <a:xfrm>
            <a:off x="2164447" y="3137883"/>
            <a:ext cx="7863106" cy="21828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B5345B-5F5B-D9E1-0760-01D0D095E487}"/>
              </a:ext>
            </a:extLst>
          </p:cNvPr>
          <p:cNvSpPr txBox="1"/>
          <p:nvPr/>
        </p:nvSpPr>
        <p:spPr>
          <a:xfrm>
            <a:off x="908588" y="5507720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[Cost Models for Big Data Query Processing: Learning, Retrofitting, and Our Findings, SIGMOD 2020]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3D7C40F-3489-3D56-B6B6-3B5E5C07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4909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FEED49-E6D5-9A47-A649-D796BF692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73" r="24885" b="21263"/>
          <a:stretch/>
        </p:blipFill>
        <p:spPr>
          <a:xfrm>
            <a:off x="2983875" y="3585773"/>
            <a:ext cx="5353048" cy="203625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SCOPE: tuning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different hints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256 hints in total, 100-150 hints are used frequently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Typically 10 − 20 hints are used in a single job </a:t>
            </a:r>
          </a:p>
          <a:p>
            <a:pPr marL="571494" lvl="2">
              <a:spcBef>
                <a:spcPts val="1000"/>
              </a:spcBef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Analyze to discover suitable hint set to steer SCOPE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SCOPE</a:t>
            </a:r>
            <a:r>
              <a:rPr lang="zh-CN" alt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 Its Hints 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D75E2-5401-7FB5-B816-3FB47D08FCFE}"/>
              </a:ext>
            </a:extLst>
          </p:cNvPr>
          <p:cNvSpPr txBox="1"/>
          <p:nvPr/>
        </p:nvSpPr>
        <p:spPr>
          <a:xfrm>
            <a:off x="1116283" y="5683213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[Steering Query Optimizers: A Practical Take on Big Data Workloads, SIGMOD 2021]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C4E3FDB-7D4A-F606-BEED-B17264E6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544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Online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deployment: large improvements, small regressions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 to Steer SCOPE</a:t>
            </a:r>
            <a:endParaRPr lang="en-US" sz="373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F51F1D-D92D-C442-B70E-5C133C87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3" y="3572283"/>
            <a:ext cx="11127180" cy="19346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C86876-37E1-FA4C-87E4-A44C393D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76" y="2192139"/>
            <a:ext cx="5456877" cy="13801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4CCCA1-6233-F528-E44A-91628EF47A23}"/>
              </a:ext>
            </a:extLst>
          </p:cNvPr>
          <p:cNvSpPr txBox="1"/>
          <p:nvPr/>
        </p:nvSpPr>
        <p:spPr>
          <a:xfrm>
            <a:off x="1242609" y="5506958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Table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[Steering Query Optimizers: A Practical Take on Big Data Workloads, SIGMOD 2021]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A43C1D9-3656-222C-3FD8-D63AC64F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760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56EDA9-4754-C661-BFCE-E855724B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93" y="700418"/>
            <a:ext cx="5422816" cy="4316846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Multiple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learned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components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</a:p>
          <a:p>
            <a:pPr marL="57144" lvl="1" indent="0">
              <a:spcBef>
                <a:spcPts val="1000"/>
              </a:spcBef>
              <a:buNone/>
            </a:pP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are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deployed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into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GaussDB</a:t>
            </a: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Query 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rewriter</a:t>
            </a:r>
            <a:endParaRPr lang="de-DE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Cardinality</a:t>
            </a: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/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Cost</a:t>
            </a: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Estimator</a:t>
            </a:r>
            <a:endParaRPr lang="de-DE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Plan Enumerator</a:t>
            </a: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…</a:t>
            </a:r>
          </a:p>
          <a:p>
            <a:pPr marL="571494" lvl="2">
              <a:spcBef>
                <a:spcPts val="1000"/>
              </a:spcBef>
            </a:pPr>
            <a:endParaRPr lang="de-DE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Traditional Methods as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backups</a:t>
            </a: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Difficult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to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extend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to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other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AI4DB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methods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and DB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systems</a:t>
            </a: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: Automatic DB</a:t>
            </a:r>
            <a:endParaRPr lang="en-US" sz="3733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85AA7E-61EF-A9C1-B0F2-79BDEFA9613B}"/>
              </a:ext>
            </a:extLst>
          </p:cNvPr>
          <p:cNvSpPr txBox="1"/>
          <p:nvPr/>
        </p:nvSpPr>
        <p:spPr>
          <a:xfrm>
            <a:off x="6543894" y="4935185"/>
            <a:ext cx="5360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An Autonomous Database System, VLDB 2021]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A851547-47BB-155A-F4BB-15CFF49A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583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Prototype Applications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 for SCOPE 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steer SCOPE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endParaRPr lang="en-US" altLang="zh-CN" sz="25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System for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4: Applications and Deployment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C8372-D067-4E99-A58D-AF90DE21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635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Motivations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89034" y="1347004"/>
            <a:ext cx="11402223" cy="51195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AI4DB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algorithms are developing very fast ……</a:t>
            </a:r>
          </a:p>
          <a:p>
            <a:pPr marL="228600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 fundamental problem is still not well studied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solidFill>
                  <a:srgbClr val="C8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Could they actual contribute to real world DBMS?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If so, to what extent?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If not, why not?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This could only be answered by actual deployment </a:t>
            </a:r>
            <a:r>
              <a:rPr lang="en-US" altLang="zh-CN" sz="25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(gold standard)</a:t>
            </a:r>
          </a:p>
          <a:p>
            <a:pPr marL="914400" lvl="3">
              <a:lnSpc>
                <a:spcPct val="100000"/>
              </a:lnSpc>
              <a:spcBef>
                <a:spcPts val="1000"/>
              </a:spcBef>
            </a:pPr>
            <a:r>
              <a:rPr lang="zh-CN" altLang="en-US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Examine in real systems, on real data, report real performance</a:t>
            </a:r>
          </a:p>
          <a:p>
            <a:pPr marL="914400" lvl="3">
              <a:lnSpc>
                <a:spcPct val="100000"/>
              </a:lnSpc>
              <a:spcBef>
                <a:spcPts val="1000"/>
              </a:spcBef>
            </a:pPr>
            <a:r>
              <a:rPr lang="zh-CN" altLang="en-US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The pros &amp; cons of each method</a:t>
            </a:r>
          </a:p>
          <a:p>
            <a:pPr marL="400050" lvl="2" indent="0">
              <a:spcBef>
                <a:spcPts val="100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…… </a:t>
            </a:r>
          </a:p>
          <a:p>
            <a:pPr marL="400050" lvl="2" indent="0">
              <a:spcBef>
                <a:spcPts val="1000"/>
              </a:spcBef>
              <a:buNone/>
            </a:pPr>
            <a:r>
              <a:rPr lang="en-US" altLang="zh-CN" sz="25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 guide future research towards the right direction</a:t>
            </a:r>
          </a:p>
          <a:p>
            <a:pPr marL="742950" lvl="3" indent="0">
              <a:spcBef>
                <a:spcPts val="1000"/>
              </a:spcBef>
              <a:buNone/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756F15-3FB1-01CB-C3F4-F68ACDAFBB8A}"/>
              </a:ext>
            </a:extLst>
          </p:cNvPr>
          <p:cNvGrpSpPr/>
          <p:nvPr/>
        </p:nvGrpSpPr>
        <p:grpSpPr>
          <a:xfrm>
            <a:off x="10354911" y="4450193"/>
            <a:ext cx="1741714" cy="1060803"/>
            <a:chOff x="812799" y="3215298"/>
            <a:chExt cx="1741714" cy="1060803"/>
          </a:xfrm>
        </p:grpSpPr>
        <p:pic>
          <p:nvPicPr>
            <p:cNvPr id="1026" name="Picture 2" descr="Button, knob, multimedia, scale, setting, tune, tuning icon - Download on  Iconfinder">
              <a:extLst>
                <a:ext uri="{FF2B5EF4-FFF2-40B4-BE49-F238E27FC236}">
                  <a16:creationId xmlns:a16="http://schemas.microsoft.com/office/drawing/2014/main" id="{250C84D5-BDAC-C2A7-8225-89D3463CE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749" y="3215298"/>
              <a:ext cx="691471" cy="69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565A832-513A-0B46-7DFD-3BFA0D7AB228}"/>
                </a:ext>
              </a:extLst>
            </p:cNvPr>
            <p:cNvSpPr txBox="1"/>
            <p:nvPr/>
          </p:nvSpPr>
          <p:spPr>
            <a:xfrm>
              <a:off x="812799" y="3906769"/>
              <a:ext cx="17417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Knob Tuning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4A3FE3D-3DB2-1CDE-E7EB-22A70C506C7D}"/>
              </a:ext>
            </a:extLst>
          </p:cNvPr>
          <p:cNvGrpSpPr/>
          <p:nvPr/>
        </p:nvGrpSpPr>
        <p:grpSpPr>
          <a:xfrm>
            <a:off x="7874947" y="5510996"/>
            <a:ext cx="2830914" cy="1219229"/>
            <a:chOff x="290284" y="4397828"/>
            <a:chExt cx="2830914" cy="1219229"/>
          </a:xfrm>
        </p:grpSpPr>
        <p:pic>
          <p:nvPicPr>
            <p:cNvPr id="1028" name="Picture 4" descr="Index - Free computer icons">
              <a:extLst>
                <a:ext uri="{FF2B5EF4-FFF2-40B4-BE49-F238E27FC236}">
                  <a16:creationId xmlns:a16="http://schemas.microsoft.com/office/drawing/2014/main" id="{2A3261AB-9742-C7BA-B836-E14558521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457" y="4397828"/>
              <a:ext cx="859971" cy="85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5A994F-B80D-C382-C27C-D04ECE42A370}"/>
                </a:ext>
              </a:extLst>
            </p:cNvPr>
            <p:cNvSpPr txBox="1"/>
            <p:nvPr/>
          </p:nvSpPr>
          <p:spPr>
            <a:xfrm>
              <a:off x="290284" y="4970726"/>
              <a:ext cx="2830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Index            </a:t>
              </a:r>
            </a:p>
            <a:p>
              <a:pPr algn="ctr"/>
              <a:r>
                <a:rPr lang="en-US" altLang="zh-CN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     </a:t>
              </a:r>
              <a:r>
                <a:rPr lang="en-US" altLang="zh-CN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Recommendation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214E38-0916-1BED-23A6-CF420E708813}"/>
              </a:ext>
            </a:extLst>
          </p:cNvPr>
          <p:cNvGrpSpPr/>
          <p:nvPr/>
        </p:nvGrpSpPr>
        <p:grpSpPr>
          <a:xfrm>
            <a:off x="8249045" y="2285741"/>
            <a:ext cx="2830914" cy="1417919"/>
            <a:chOff x="2304566" y="5126967"/>
            <a:chExt cx="2830914" cy="1417919"/>
          </a:xfrm>
        </p:grpSpPr>
        <p:pic>
          <p:nvPicPr>
            <p:cNvPr id="1032" name="Picture 8" descr="Bigdata, global data, query data, search database, seo, serach data icon -  Download on Iconfinder">
              <a:extLst>
                <a:ext uri="{FF2B5EF4-FFF2-40B4-BE49-F238E27FC236}">
                  <a16:creationId xmlns:a16="http://schemas.microsoft.com/office/drawing/2014/main" id="{FC5B53A6-5F95-1456-004A-26527A8CA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948" y="5126967"/>
              <a:ext cx="1200150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F22454F-E59A-9D08-ED0D-F5C49D506A81}"/>
                </a:ext>
              </a:extLst>
            </p:cNvPr>
            <p:cNvSpPr txBox="1"/>
            <p:nvPr/>
          </p:nvSpPr>
          <p:spPr>
            <a:xfrm>
              <a:off x="2304566" y="6175554"/>
              <a:ext cx="2830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Query Optimizer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087A89F-AE11-6D77-3567-A5F4C6B4908E}"/>
              </a:ext>
            </a:extLst>
          </p:cNvPr>
          <p:cNvSpPr txBox="1"/>
          <p:nvPr/>
        </p:nvSpPr>
        <p:spPr>
          <a:xfrm>
            <a:off x="10469459" y="4725072"/>
            <a:ext cx="2830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E02622-D45D-7216-12FD-AC67303CD331}"/>
              </a:ext>
            </a:extLst>
          </p:cNvPr>
          <p:cNvSpPr txBox="1"/>
          <p:nvPr/>
        </p:nvSpPr>
        <p:spPr>
          <a:xfrm>
            <a:off x="0" y="6512547"/>
            <a:ext cx="11989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</a:t>
            </a: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8CE077-AF23-9A43-1C13-096AC4BB1368}"/>
              </a:ext>
            </a:extLst>
          </p:cNvPr>
          <p:cNvGrpSpPr/>
          <p:nvPr/>
        </p:nvGrpSpPr>
        <p:grpSpPr>
          <a:xfrm>
            <a:off x="9459510" y="1389465"/>
            <a:ext cx="2830914" cy="1351278"/>
            <a:chOff x="3584402" y="3820886"/>
            <a:chExt cx="2830914" cy="1351278"/>
          </a:xfrm>
        </p:grpSpPr>
        <p:pic>
          <p:nvPicPr>
            <p:cNvPr id="1030" name="Picture 6" descr="Cost Estimation Icon - Download in Glyph Style">
              <a:extLst>
                <a:ext uri="{FF2B5EF4-FFF2-40B4-BE49-F238E27FC236}">
                  <a16:creationId xmlns:a16="http://schemas.microsoft.com/office/drawing/2014/main" id="{A946067C-A869-56AC-4550-0B5C6B4D2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90667" l="9778" r="89778">
                          <a14:foregroundMark x1="12444" y1="28000" x2="12444" y2="28000"/>
                          <a14:foregroundMark x1="37333" y1="29778" x2="37333" y2="29778"/>
                          <a14:foregroundMark x1="89778" y1="44000" x2="89778" y2="44000"/>
                          <a14:foregroundMark x1="70222" y1="90667" x2="70222" y2="9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250" y="3820886"/>
              <a:ext cx="1036864" cy="103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9370C1B-E4C3-50CB-D282-8F8FEEDD6E7F}"/>
                </a:ext>
              </a:extLst>
            </p:cNvPr>
            <p:cNvSpPr txBox="1"/>
            <p:nvPr/>
          </p:nvSpPr>
          <p:spPr>
            <a:xfrm>
              <a:off x="3584402" y="4802832"/>
              <a:ext cx="2830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Cost Model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B75F4A98-6B60-9F51-57CF-724AFF53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698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Existing Solutions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56095" y="1162621"/>
            <a:ext cx="11679809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Deploying specific algorithm into specific DB</a:t>
            </a:r>
            <a:endParaRPr lang="en-US" altLang="zh-CN" sz="2800" dirty="0">
              <a:highlight>
                <a:srgbClr val="00FFFF"/>
              </a:highlight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Learned query optimizer/cost model   SCOPE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Knob tuning/query optimizer 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openGauss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Workload forecasting/behavior modeling 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NoisePage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</a:p>
          <a:p>
            <a:pPr marL="400050" lvl="2" indent="0">
              <a:spcBef>
                <a:spcPts val="100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5AEA6-F528-EABF-2CBB-90968FCC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40" y="3606006"/>
            <a:ext cx="8168917" cy="300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900A7B-7D07-70BD-F5A4-FBB8E625E1EB}"/>
              </a:ext>
            </a:extLst>
          </p:cNvPr>
          <p:cNvSpPr txBox="1"/>
          <p:nvPr/>
        </p:nvSpPr>
        <p:spPr>
          <a:xfrm>
            <a:off x="4798027" y="6048769"/>
            <a:ext cx="2595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EEF7196-FA8C-B5F5-30E2-2E99FF9F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29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a Difficult Task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823616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Undefined part: plan quality</a:t>
            </a:r>
          </a:p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Determined by data, query, system environment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…</a:t>
            </a:r>
          </a:p>
          <a:p>
            <a:pPr marL="57144" lvl="1" indent="0">
              <a:spcBef>
                <a:spcPts val="1000"/>
              </a:spcBef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Large Search Space: join orders, access paths, …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E73028-C2D5-5049-B4E8-9E3D783104BF}"/>
              </a:ext>
            </a:extLst>
          </p:cNvPr>
          <p:cNvSpPr txBox="1"/>
          <p:nvPr/>
        </p:nvSpPr>
        <p:spPr>
          <a:xfrm>
            <a:off x="3819690" y="3597440"/>
            <a:ext cx="5108405" cy="17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</a:t>
            </a:r>
            <a:r>
              <a:rPr kumimoji="1" lang="zh-CN" altLang="en-US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COUNT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(*)</a:t>
            </a:r>
          </a:p>
          <a:p>
            <a:pPr>
              <a:lnSpc>
                <a:spcPct val="150000"/>
              </a:lnSpc>
            </a:pP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s,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c</a:t>
            </a:r>
          </a:p>
          <a:p>
            <a:pPr>
              <a:lnSpc>
                <a:spcPct val="150000"/>
              </a:lnSpc>
            </a:pP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WHERE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s.sid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sc.sid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sc.cid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c.cid</a:t>
            </a:r>
            <a:endParaRPr kumimoji="1" lang="en-US" altLang="zh-CN" sz="18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s.year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&lt; 2009 </a:t>
            </a: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c.credit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&gt;= 3</a:t>
            </a:r>
            <a:endParaRPr kumimoji="1" lang="zh-CN" altLang="en-US" sz="18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64C6CEA-07D6-BF4E-A7CF-CBA76CB179EC}"/>
              </a:ext>
            </a:extLst>
          </p:cNvPr>
          <p:cNvGrpSpPr/>
          <p:nvPr/>
        </p:nvGrpSpPr>
        <p:grpSpPr>
          <a:xfrm>
            <a:off x="737391" y="4320157"/>
            <a:ext cx="2992469" cy="2139756"/>
            <a:chOff x="4170830" y="1868970"/>
            <a:chExt cx="2244352" cy="1604817"/>
          </a:xfrm>
        </p:grpSpPr>
        <p:pic>
          <p:nvPicPr>
            <p:cNvPr id="17" name="Picture 2" descr="Table Icon - Line Style - Iconfu">
              <a:extLst>
                <a:ext uri="{FF2B5EF4-FFF2-40B4-BE49-F238E27FC236}">
                  <a16:creationId xmlns:a16="http://schemas.microsoft.com/office/drawing/2014/main" id="{96408F55-B40B-CE4F-9C2B-3E6B5E384A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4604054" y="3002112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Table Icon - Line Style - Iconfu">
              <a:extLst>
                <a:ext uri="{FF2B5EF4-FFF2-40B4-BE49-F238E27FC236}">
                  <a16:creationId xmlns:a16="http://schemas.microsoft.com/office/drawing/2014/main" id="{4343EB13-3704-DD40-B887-B2DC2510B8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5271461" y="3002112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Table Icon - Line Style - Iconfu">
              <a:extLst>
                <a:ext uri="{FF2B5EF4-FFF2-40B4-BE49-F238E27FC236}">
                  <a16:creationId xmlns:a16="http://schemas.microsoft.com/office/drawing/2014/main" id="{859DC5B0-059A-C740-BC00-F5E0F29F2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5931678" y="3002111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Lecture Notes: Relational Algebra">
              <a:extLst>
                <a:ext uri="{FF2B5EF4-FFF2-40B4-BE49-F238E27FC236}">
                  <a16:creationId xmlns:a16="http://schemas.microsoft.com/office/drawing/2014/main" id="{A1085918-2D34-1B45-909A-237860CFE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0187" y="2512544"/>
              <a:ext cx="183647" cy="2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8EDC4912-7B59-8943-95CD-5BC5B52E4D7D}"/>
                </a:ext>
              </a:extLst>
            </p:cNvPr>
            <p:cNvCxnSpPr>
              <a:cxnSpLocks/>
              <a:stCxn id="17" idx="0"/>
              <a:endCxn id="22" idx="2"/>
            </p:cNvCxnSpPr>
            <p:nvPr/>
          </p:nvCxnSpPr>
          <p:spPr>
            <a:xfrm flipV="1">
              <a:off x="4759656" y="2722426"/>
              <a:ext cx="302355" cy="279686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F882D14B-A69C-0143-8142-81358B9A8A2C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H="1" flipV="1">
              <a:off x="5062011" y="2722426"/>
              <a:ext cx="365052" cy="279686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5" name="Picture 2" descr="Lecture Notes: Relational Algebra">
              <a:extLst>
                <a:ext uri="{FF2B5EF4-FFF2-40B4-BE49-F238E27FC236}">
                  <a16:creationId xmlns:a16="http://schemas.microsoft.com/office/drawing/2014/main" id="{3ACFE58E-F83D-EE48-B8AB-6F00DA77B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239" y="2088621"/>
              <a:ext cx="183647" cy="2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F3E3C2A3-D9AB-B749-A27C-4AE2C0CF12D2}"/>
                </a:ext>
              </a:extLst>
            </p:cNvPr>
            <p:cNvCxnSpPr>
              <a:cxnSpLocks/>
              <a:stCxn id="22" idx="0"/>
              <a:endCxn id="25" idx="2"/>
            </p:cNvCxnSpPr>
            <p:nvPr/>
          </p:nvCxnSpPr>
          <p:spPr>
            <a:xfrm flipV="1">
              <a:off x="5062011" y="2298503"/>
              <a:ext cx="365052" cy="214041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AEB10651-9C5A-8E4C-989E-2439BB636ABE}"/>
                </a:ext>
              </a:extLst>
            </p:cNvPr>
            <p:cNvCxnSpPr>
              <a:cxnSpLocks/>
              <a:stCxn id="21" idx="0"/>
              <a:endCxn id="25" idx="2"/>
            </p:cNvCxnSpPr>
            <p:nvPr/>
          </p:nvCxnSpPr>
          <p:spPr>
            <a:xfrm flipH="1" flipV="1">
              <a:off x="5427063" y="2298503"/>
              <a:ext cx="660217" cy="703608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5E7C49C-11F4-524E-836A-01FF8485606F}"/>
                </a:ext>
              </a:extLst>
            </p:cNvPr>
            <p:cNvSpPr txBox="1"/>
            <p:nvPr/>
          </p:nvSpPr>
          <p:spPr>
            <a:xfrm>
              <a:off x="4624063" y="3158364"/>
              <a:ext cx="358899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AF5923E-1A49-704F-A163-8BBA84C5DC5B}"/>
                </a:ext>
              </a:extLst>
            </p:cNvPr>
            <p:cNvSpPr txBox="1"/>
            <p:nvPr/>
          </p:nvSpPr>
          <p:spPr>
            <a:xfrm>
              <a:off x="5240034" y="3158364"/>
              <a:ext cx="448166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E375CBB-3D1F-794C-B58E-D398F2E5D4C8}"/>
                </a:ext>
              </a:extLst>
            </p:cNvPr>
            <p:cNvSpPr txBox="1"/>
            <p:nvPr/>
          </p:nvSpPr>
          <p:spPr>
            <a:xfrm>
              <a:off x="5967016" y="3158364"/>
              <a:ext cx="448166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0D1C178-CA99-FE4E-A0F3-5A672488CFD3}"/>
                </a:ext>
              </a:extLst>
            </p:cNvPr>
            <p:cNvSpPr txBox="1"/>
            <p:nvPr/>
          </p:nvSpPr>
          <p:spPr>
            <a:xfrm>
              <a:off x="4170830" y="2288749"/>
              <a:ext cx="1145517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67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MJ, HJ, NJ</a:t>
              </a:r>
              <a:endParaRPr lang="zh-CN" altLang="en-US" sz="1867">
                <a:solidFill>
                  <a:srgbClr val="0070C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66D5DC0-BDD2-E147-B6C5-DB6C171F94B9}"/>
                </a:ext>
              </a:extLst>
            </p:cNvPr>
            <p:cNvSpPr txBox="1"/>
            <p:nvPr/>
          </p:nvSpPr>
          <p:spPr>
            <a:xfrm>
              <a:off x="4995725" y="1868970"/>
              <a:ext cx="1060489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67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MJ, HJ, NJ</a:t>
              </a:r>
              <a:endParaRPr lang="zh-CN" altLang="en-US" sz="1867">
                <a:solidFill>
                  <a:srgbClr val="0070C0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712EB0-41B2-AC44-89DE-07ADEB1918BD}"/>
              </a:ext>
            </a:extLst>
          </p:cNvPr>
          <p:cNvGrpSpPr/>
          <p:nvPr/>
        </p:nvGrpSpPr>
        <p:grpSpPr>
          <a:xfrm>
            <a:off x="8555456" y="4256860"/>
            <a:ext cx="2804151" cy="2136529"/>
            <a:chOff x="7076595" y="1861636"/>
            <a:chExt cx="2103113" cy="1602397"/>
          </a:xfrm>
        </p:grpSpPr>
        <p:pic>
          <p:nvPicPr>
            <p:cNvPr id="42" name="Picture 2" descr="Table Icon - Line Style - Iconfu">
              <a:extLst>
                <a:ext uri="{FF2B5EF4-FFF2-40B4-BE49-F238E27FC236}">
                  <a16:creationId xmlns:a16="http://schemas.microsoft.com/office/drawing/2014/main" id="{23A9D58D-A5FB-314E-B15B-C97BD6CEB7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76595" y="2992358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Table Icon - Line Style - Iconfu">
              <a:extLst>
                <a:ext uri="{FF2B5EF4-FFF2-40B4-BE49-F238E27FC236}">
                  <a16:creationId xmlns:a16="http://schemas.microsoft.com/office/drawing/2014/main" id="{3F77AF03-8473-9445-95FA-81520148E9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744002" y="2992358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Table Icon - Line Style - Iconfu">
              <a:extLst>
                <a:ext uri="{FF2B5EF4-FFF2-40B4-BE49-F238E27FC236}">
                  <a16:creationId xmlns:a16="http://schemas.microsoft.com/office/drawing/2014/main" id="{B25818AB-6F39-D243-B8EA-20C592FB5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8404219" y="2992357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Lecture Notes: Relational Algebra">
              <a:extLst>
                <a:ext uri="{FF2B5EF4-FFF2-40B4-BE49-F238E27FC236}">
                  <a16:creationId xmlns:a16="http://schemas.microsoft.com/office/drawing/2014/main" id="{F12819FE-804E-5447-8DDD-318CF9049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221" y="2510796"/>
              <a:ext cx="183647" cy="2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021F1925-0692-5B49-904C-2A3A5A655164}"/>
                </a:ext>
              </a:extLst>
            </p:cNvPr>
            <p:cNvCxnSpPr>
              <a:cxnSpLocks/>
              <a:stCxn id="42" idx="0"/>
              <a:endCxn id="48" idx="2"/>
            </p:cNvCxnSpPr>
            <p:nvPr/>
          </p:nvCxnSpPr>
          <p:spPr>
            <a:xfrm flipV="1">
              <a:off x="7232197" y="2288749"/>
              <a:ext cx="572202" cy="703609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530B1F20-46D1-C646-9CE6-8FF0E284C2FC}"/>
                </a:ext>
              </a:extLst>
            </p:cNvPr>
            <p:cNvCxnSpPr>
              <a:cxnSpLocks/>
              <a:stCxn id="43" idx="0"/>
              <a:endCxn id="45" idx="2"/>
            </p:cNvCxnSpPr>
            <p:nvPr/>
          </p:nvCxnSpPr>
          <p:spPr>
            <a:xfrm flipV="1">
              <a:off x="7899604" y="2720678"/>
              <a:ext cx="273441" cy="27168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8" name="Picture 2" descr="Lecture Notes: Relational Algebra">
              <a:extLst>
                <a:ext uri="{FF2B5EF4-FFF2-40B4-BE49-F238E27FC236}">
                  <a16:creationId xmlns:a16="http://schemas.microsoft.com/office/drawing/2014/main" id="{1D89FB6D-90AC-844E-98A0-177EC0007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2575" y="2078867"/>
              <a:ext cx="183647" cy="2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直线连接符 48">
              <a:extLst>
                <a:ext uri="{FF2B5EF4-FFF2-40B4-BE49-F238E27FC236}">
                  <a16:creationId xmlns:a16="http://schemas.microsoft.com/office/drawing/2014/main" id="{D9710872-B6AE-794C-A0D6-0A565FC8327D}"/>
                </a:ext>
              </a:extLst>
            </p:cNvPr>
            <p:cNvCxnSpPr>
              <a:cxnSpLocks/>
              <a:stCxn id="45" idx="0"/>
              <a:endCxn id="48" idx="2"/>
            </p:cNvCxnSpPr>
            <p:nvPr/>
          </p:nvCxnSpPr>
          <p:spPr>
            <a:xfrm flipH="1" flipV="1">
              <a:off x="7804399" y="2288749"/>
              <a:ext cx="368646" cy="222047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13AD09A2-DA11-C04A-B732-25552536B6F0}"/>
                </a:ext>
              </a:extLst>
            </p:cNvPr>
            <p:cNvCxnSpPr>
              <a:cxnSpLocks/>
              <a:stCxn id="44" idx="0"/>
              <a:endCxn id="45" idx="2"/>
            </p:cNvCxnSpPr>
            <p:nvPr/>
          </p:nvCxnSpPr>
          <p:spPr>
            <a:xfrm flipH="1" flipV="1">
              <a:off x="8173045" y="2720678"/>
              <a:ext cx="386776" cy="271679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B18F9AE-1FBA-A44C-B476-CF248414EB71}"/>
                </a:ext>
              </a:extLst>
            </p:cNvPr>
            <p:cNvSpPr txBox="1"/>
            <p:nvPr/>
          </p:nvSpPr>
          <p:spPr>
            <a:xfrm>
              <a:off x="7096604" y="3148610"/>
              <a:ext cx="358899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4B6A5C5-484E-BB40-A7EB-ACF2904CC8EE}"/>
                </a:ext>
              </a:extLst>
            </p:cNvPr>
            <p:cNvSpPr txBox="1"/>
            <p:nvPr/>
          </p:nvSpPr>
          <p:spPr>
            <a:xfrm>
              <a:off x="7712575" y="3148610"/>
              <a:ext cx="448166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5B2595B-FCCE-3B44-9AF4-B0930271FD60}"/>
                </a:ext>
              </a:extLst>
            </p:cNvPr>
            <p:cNvSpPr txBox="1"/>
            <p:nvPr/>
          </p:nvSpPr>
          <p:spPr>
            <a:xfrm>
              <a:off x="8439557" y="3148610"/>
              <a:ext cx="448166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E282520-5C92-5340-94AC-BCA3174F359B}"/>
                </a:ext>
              </a:extLst>
            </p:cNvPr>
            <p:cNvSpPr txBox="1"/>
            <p:nvPr/>
          </p:nvSpPr>
          <p:spPr>
            <a:xfrm>
              <a:off x="8186530" y="2329056"/>
              <a:ext cx="993178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67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MJ, HJ, NJ</a:t>
              </a:r>
              <a:endParaRPr lang="zh-CN" altLang="en-US" sz="1867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442A00C-AF9F-FA49-8955-EDD73BCA878A}"/>
                </a:ext>
              </a:extLst>
            </p:cNvPr>
            <p:cNvSpPr txBox="1"/>
            <p:nvPr/>
          </p:nvSpPr>
          <p:spPr>
            <a:xfrm>
              <a:off x="7248053" y="1861636"/>
              <a:ext cx="1136075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67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MJ, HJ, NJ</a:t>
              </a:r>
              <a:endParaRPr lang="zh-CN" altLang="en-US" sz="1867">
                <a:solidFill>
                  <a:srgbClr val="0070C0"/>
                </a:solidFill>
              </a:endParaRP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6787731E-EBA5-164A-9D11-8C49EE306B8E}"/>
              </a:ext>
            </a:extLst>
          </p:cNvPr>
          <p:cNvSpPr/>
          <p:nvPr/>
        </p:nvSpPr>
        <p:spPr>
          <a:xfrm rot="7594009">
            <a:off x="3605256" y="5517344"/>
            <a:ext cx="684100" cy="423353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24964C71-7859-AC40-A0EE-48B74A71983A}"/>
              </a:ext>
            </a:extLst>
          </p:cNvPr>
          <p:cNvSpPr/>
          <p:nvPr/>
        </p:nvSpPr>
        <p:spPr>
          <a:xfrm rot="14005991" flipH="1">
            <a:off x="7661112" y="5535793"/>
            <a:ext cx="734956" cy="433120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00C354-9AF6-2F42-91E9-94C01FEAC986}"/>
              </a:ext>
            </a:extLst>
          </p:cNvPr>
          <p:cNvSpPr/>
          <p:nvPr/>
        </p:nvSpPr>
        <p:spPr>
          <a:xfrm>
            <a:off x="1025490" y="6402046"/>
            <a:ext cx="2872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 Scan, Index Scan, … 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F12D8B-90F7-0349-8E7D-A4E4FC289463}"/>
              </a:ext>
            </a:extLst>
          </p:cNvPr>
          <p:cNvSpPr/>
          <p:nvPr/>
        </p:nvSpPr>
        <p:spPr>
          <a:xfrm>
            <a:off x="8367138" y="6398939"/>
            <a:ext cx="2872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 Scan, Index Scan, … 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4E6212-9D82-9749-8D41-17DFC60C237B}"/>
              </a:ext>
            </a:extLst>
          </p:cNvPr>
          <p:cNvSpPr/>
          <p:nvPr/>
        </p:nvSpPr>
        <p:spPr>
          <a:xfrm>
            <a:off x="4368613" y="5379240"/>
            <a:ext cx="3288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C8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plan is better?</a:t>
            </a:r>
            <a:endParaRPr lang="zh-CN" altLang="en-US" sz="2400" dirty="0">
              <a:solidFill>
                <a:srgbClr val="C82226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6CC2F25-59C9-1F56-8EAE-6802B5A9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7343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Existing Solutions</a:t>
            </a:r>
            <a:endParaRPr lang="en-US" sz="373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CE7F552-978E-D478-29A1-751BDAFD9424}"/>
                  </a:ext>
                </a:extLst>
              </p:cNvPr>
              <p:cNvSpPr txBox="1"/>
              <p:nvPr/>
            </p:nvSpPr>
            <p:spPr>
              <a:xfrm>
                <a:off x="256095" y="1162621"/>
                <a:ext cx="11679809" cy="511953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9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Limitations of existing solutions</a:t>
                </a:r>
              </a:p>
              <a:p>
                <a:pPr marL="571500" lvl="2">
                  <a:spcBef>
                    <a:spcPts val="1000"/>
                  </a:spcBef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Not general to other AI4DB algorithms &amp; databases</a:t>
                </a:r>
              </a:p>
              <a:p>
                <a:pPr marL="571500" lvl="2">
                  <a:spcBef>
                    <a:spcPts val="1000"/>
                  </a:spcBef>
                </a:pPr>
                <a:r>
                  <a:rPr lang="en-US" altLang="zh-CN" sz="2400" b="0" dirty="0">
                    <a:ea typeface="Microsoft YaHei" panose="020B0503020204020204" pitchFamily="34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Very expensive: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tailored solutions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algorithms &amp;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databases</a:t>
                </a:r>
              </a:p>
              <a:p>
                <a:pPr marL="571500" lvl="2">
                  <a:spcBef>
                    <a:spcPts val="1000"/>
                  </a:spcBef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Not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friendly to developers</a:t>
                </a:r>
              </a:p>
              <a:p>
                <a:pPr marL="914400" lvl="3">
                  <a:spcBef>
                    <a:spcPts val="1000"/>
                  </a:spcBef>
                </a:pPr>
                <a:r>
                  <a:rPr lang="en-US" altLang="zh-CN" sz="225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Require close cooperation and learning between ML and DB developers</a:t>
                </a:r>
                <a:endParaRPr lang="en-US" altLang="zh-CN" sz="2250" b="0" dirty="0">
                  <a:ea typeface="Microsoft YaHei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CE7F552-978E-D478-29A1-751BDAFD9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95" y="1162621"/>
                <a:ext cx="11679809" cy="5119531"/>
              </a:xfrm>
              <a:prstGeom prst="rect">
                <a:avLst/>
              </a:prstGeom>
              <a:blipFill>
                <a:blip r:embed="rId3"/>
                <a:stretch>
                  <a:fillRect l="-435" t="-1980" r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B900A7B-7D07-70BD-F5A4-FBB8E625E1EB}"/>
              </a:ext>
            </a:extLst>
          </p:cNvPr>
          <p:cNvSpPr txBox="1"/>
          <p:nvPr/>
        </p:nvSpPr>
        <p:spPr>
          <a:xfrm>
            <a:off x="5078971" y="5882042"/>
            <a:ext cx="2595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299EA2-B710-D816-7CF5-E2A908AE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540" y="3606006"/>
            <a:ext cx="8168917" cy="300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A56DC9-7ED6-3DED-9F92-71154ABD3B8F}"/>
              </a:ext>
            </a:extLst>
          </p:cNvPr>
          <p:cNvSpPr txBox="1"/>
          <p:nvPr/>
        </p:nvSpPr>
        <p:spPr>
          <a:xfrm>
            <a:off x="4798027" y="6048769"/>
            <a:ext cx="2595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2C983468-3627-6C8E-AC66-440539D9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6777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Our Principle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12008" y="1190724"/>
            <a:ext cx="1176798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What we desire of the AI4DB deployment?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One system generally appliable for multiple algorithms &amp; databases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General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to algorithm: support different AI4DB tasks 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General to system: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the same ML program could run on different systems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Easy to extensible to other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AI4DB algorithms/database systems</a:t>
            </a:r>
          </a:p>
          <a:p>
            <a:pPr marL="914400" lvl="3">
              <a:spcBef>
                <a:spcPts val="1000"/>
              </a:spcBef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58009-FBE3-D79B-5F07-8396DBCD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32" y="3750490"/>
            <a:ext cx="8607536" cy="300788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F637F-5D0F-D284-D26A-4BED54578D02}"/>
              </a:ext>
            </a:extLst>
          </p:cNvPr>
          <p:cNvCxnSpPr>
            <a:cxnSpLocks/>
          </p:cNvCxnSpPr>
          <p:nvPr/>
        </p:nvCxnSpPr>
        <p:spPr>
          <a:xfrm>
            <a:off x="3459637" y="4392891"/>
            <a:ext cx="1743959" cy="593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0B6C886-D9A4-1C89-5F31-2A9BA7695CA2}"/>
              </a:ext>
            </a:extLst>
          </p:cNvPr>
          <p:cNvCxnSpPr>
            <a:cxnSpLocks/>
          </p:cNvCxnSpPr>
          <p:nvPr/>
        </p:nvCxnSpPr>
        <p:spPr>
          <a:xfrm flipV="1">
            <a:off x="3299381" y="5052767"/>
            <a:ext cx="1838227" cy="5184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77D0C1-E2A4-E59D-544B-11494D43A998}"/>
              </a:ext>
            </a:extLst>
          </p:cNvPr>
          <p:cNvCxnSpPr>
            <a:cxnSpLocks/>
          </p:cNvCxnSpPr>
          <p:nvPr/>
        </p:nvCxnSpPr>
        <p:spPr>
          <a:xfrm>
            <a:off x="4487159" y="4986779"/>
            <a:ext cx="716437" cy="659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171A165-528C-1D34-ADA1-DE93ED3F39D0}"/>
              </a:ext>
            </a:extLst>
          </p:cNvPr>
          <p:cNvCxnSpPr>
            <a:cxnSpLocks/>
          </p:cNvCxnSpPr>
          <p:nvPr/>
        </p:nvCxnSpPr>
        <p:spPr>
          <a:xfrm flipV="1">
            <a:off x="4600280" y="5222449"/>
            <a:ext cx="603316" cy="6504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BC1979A-01CD-0B3B-4E1E-9270A8BB2F94}"/>
              </a:ext>
            </a:extLst>
          </p:cNvPr>
          <p:cNvCxnSpPr>
            <a:cxnSpLocks/>
          </p:cNvCxnSpPr>
          <p:nvPr/>
        </p:nvCxnSpPr>
        <p:spPr>
          <a:xfrm flipV="1">
            <a:off x="6561056" y="4703975"/>
            <a:ext cx="427350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E958885-2BC5-7846-1BB7-3BED5F63BA38}"/>
              </a:ext>
            </a:extLst>
          </p:cNvPr>
          <p:cNvCxnSpPr>
            <a:cxnSpLocks/>
          </p:cNvCxnSpPr>
          <p:nvPr/>
        </p:nvCxnSpPr>
        <p:spPr>
          <a:xfrm flipH="1">
            <a:off x="6561056" y="4703975"/>
            <a:ext cx="1677971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3D71188-0574-4E1D-D59E-135B458661EE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1291472" cy="3582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C0999C-417E-5AA7-8F25-A2CAE066DD4B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2149311" cy="13291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60B6515-DE6B-A6B0-5B51-786ACDACDCE2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537327" cy="8201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75395EF-BEF8-6DF5-881A-326BD904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34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Our Principle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12008" y="1190724"/>
            <a:ext cx="1176798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What we desire of the AI4DB deployment?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ML &amp; DB developers could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work independently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Developers could focus on writing their own programs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Not need to know details in other side</a:t>
            </a:r>
          </a:p>
          <a:p>
            <a:pPr marL="914400" lvl="3">
              <a:spcBef>
                <a:spcPts val="1000"/>
              </a:spcBef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58009-FBE3-D79B-5F07-8396DBCD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32" y="3750490"/>
            <a:ext cx="8607536" cy="300788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F637F-5D0F-D284-D26A-4BED54578D02}"/>
              </a:ext>
            </a:extLst>
          </p:cNvPr>
          <p:cNvCxnSpPr>
            <a:cxnSpLocks/>
          </p:cNvCxnSpPr>
          <p:nvPr/>
        </p:nvCxnSpPr>
        <p:spPr>
          <a:xfrm>
            <a:off x="3459637" y="4392891"/>
            <a:ext cx="1743959" cy="593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0B6C886-D9A4-1C89-5F31-2A9BA7695CA2}"/>
              </a:ext>
            </a:extLst>
          </p:cNvPr>
          <p:cNvCxnSpPr>
            <a:cxnSpLocks/>
          </p:cNvCxnSpPr>
          <p:nvPr/>
        </p:nvCxnSpPr>
        <p:spPr>
          <a:xfrm flipV="1">
            <a:off x="3299381" y="5052767"/>
            <a:ext cx="1838227" cy="5184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77D0C1-E2A4-E59D-544B-11494D43A998}"/>
              </a:ext>
            </a:extLst>
          </p:cNvPr>
          <p:cNvCxnSpPr>
            <a:cxnSpLocks/>
          </p:cNvCxnSpPr>
          <p:nvPr/>
        </p:nvCxnSpPr>
        <p:spPr>
          <a:xfrm>
            <a:off x="4487159" y="4986779"/>
            <a:ext cx="716437" cy="659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171A165-528C-1D34-ADA1-DE93ED3F39D0}"/>
              </a:ext>
            </a:extLst>
          </p:cNvPr>
          <p:cNvCxnSpPr>
            <a:cxnSpLocks/>
          </p:cNvCxnSpPr>
          <p:nvPr/>
        </p:nvCxnSpPr>
        <p:spPr>
          <a:xfrm flipV="1">
            <a:off x="4600280" y="5222449"/>
            <a:ext cx="603316" cy="6504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BC1979A-01CD-0B3B-4E1E-9270A8BB2F94}"/>
              </a:ext>
            </a:extLst>
          </p:cNvPr>
          <p:cNvCxnSpPr>
            <a:cxnSpLocks/>
          </p:cNvCxnSpPr>
          <p:nvPr/>
        </p:nvCxnSpPr>
        <p:spPr>
          <a:xfrm flipV="1">
            <a:off x="6561056" y="4703975"/>
            <a:ext cx="427350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E958885-2BC5-7846-1BB7-3BED5F63BA38}"/>
              </a:ext>
            </a:extLst>
          </p:cNvPr>
          <p:cNvCxnSpPr>
            <a:cxnSpLocks/>
          </p:cNvCxnSpPr>
          <p:nvPr/>
        </p:nvCxnSpPr>
        <p:spPr>
          <a:xfrm flipH="1">
            <a:off x="6561056" y="4703975"/>
            <a:ext cx="1677971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3D71188-0574-4E1D-D59E-135B458661EE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1291472" cy="3582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C0999C-417E-5AA7-8F25-A2CAE066DD4B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2149311" cy="13291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60B6515-DE6B-A6B0-5B51-786ACDACDCE2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537327" cy="8201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9D25A14A-78DB-DD6D-1D19-73A22AB61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16132" r="35412" b="43470"/>
          <a:stretch/>
        </p:blipFill>
        <p:spPr bwMode="auto">
          <a:xfrm>
            <a:off x="718641" y="3253469"/>
            <a:ext cx="698929" cy="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B1CB01-B14F-ADFC-18BC-8365CCA08664}"/>
              </a:ext>
            </a:extLst>
          </p:cNvPr>
          <p:cNvSpPr/>
          <p:nvPr/>
        </p:nvSpPr>
        <p:spPr>
          <a:xfrm>
            <a:off x="-72804" y="4219560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 Developer</a:t>
            </a:r>
          </a:p>
        </p:txBody>
      </p:sp>
      <p:pic>
        <p:nvPicPr>
          <p:cNvPr id="9" name="Picture 4" descr="Developer Vector Icon 2850585 Vector Art at Vecteezy">
            <a:extLst>
              <a:ext uri="{FF2B5EF4-FFF2-40B4-BE49-F238E27FC236}">
                <a16:creationId xmlns:a16="http://schemas.microsoft.com/office/drawing/2014/main" id="{A77FBD6D-14CC-73F2-497D-240B28F6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16" y="3107510"/>
            <a:ext cx="1055031" cy="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CB62F5-2F8F-6D2B-27D5-DDF3A37F121F}"/>
              </a:ext>
            </a:extLst>
          </p:cNvPr>
          <p:cNvSpPr/>
          <p:nvPr/>
        </p:nvSpPr>
        <p:spPr>
          <a:xfrm>
            <a:off x="9897853" y="4169266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Developer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6037FCD5-8B00-E65B-ED4D-482761ABDBDE}"/>
              </a:ext>
            </a:extLst>
          </p:cNvPr>
          <p:cNvSpPr/>
          <p:nvPr/>
        </p:nvSpPr>
        <p:spPr>
          <a:xfrm rot="8452886">
            <a:off x="10004314" y="4607173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8881BD8D-8932-70A9-6CF4-7DA6D0E077DD}"/>
              </a:ext>
            </a:extLst>
          </p:cNvPr>
          <p:cNvSpPr/>
          <p:nvPr/>
        </p:nvSpPr>
        <p:spPr>
          <a:xfrm rot="2896188">
            <a:off x="951850" y="4736797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C0755DD3-1DC8-C786-06E8-508E33A4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7209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Our Principle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12008" y="1190724"/>
            <a:ext cx="1176798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What we desire of the AI4DB deployment?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The minimal impact to the native databases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Low risks to DB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Low learning cost to databases users</a:t>
            </a: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58009-FBE3-D79B-5F07-8396DBCD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32" y="3750490"/>
            <a:ext cx="8607536" cy="300788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F637F-5D0F-D284-D26A-4BED54578D02}"/>
              </a:ext>
            </a:extLst>
          </p:cNvPr>
          <p:cNvCxnSpPr>
            <a:cxnSpLocks/>
          </p:cNvCxnSpPr>
          <p:nvPr/>
        </p:nvCxnSpPr>
        <p:spPr>
          <a:xfrm>
            <a:off x="3459637" y="4392891"/>
            <a:ext cx="1743959" cy="593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0B6C886-D9A4-1C89-5F31-2A9BA7695CA2}"/>
              </a:ext>
            </a:extLst>
          </p:cNvPr>
          <p:cNvCxnSpPr>
            <a:cxnSpLocks/>
          </p:cNvCxnSpPr>
          <p:nvPr/>
        </p:nvCxnSpPr>
        <p:spPr>
          <a:xfrm flipV="1">
            <a:off x="3299381" y="5052767"/>
            <a:ext cx="1838227" cy="5184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77D0C1-E2A4-E59D-544B-11494D43A998}"/>
              </a:ext>
            </a:extLst>
          </p:cNvPr>
          <p:cNvCxnSpPr>
            <a:cxnSpLocks/>
          </p:cNvCxnSpPr>
          <p:nvPr/>
        </p:nvCxnSpPr>
        <p:spPr>
          <a:xfrm>
            <a:off x="4487159" y="4986779"/>
            <a:ext cx="716437" cy="659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171A165-528C-1D34-ADA1-DE93ED3F39D0}"/>
              </a:ext>
            </a:extLst>
          </p:cNvPr>
          <p:cNvCxnSpPr>
            <a:cxnSpLocks/>
          </p:cNvCxnSpPr>
          <p:nvPr/>
        </p:nvCxnSpPr>
        <p:spPr>
          <a:xfrm flipV="1">
            <a:off x="4600280" y="5222449"/>
            <a:ext cx="603316" cy="6504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BC1979A-01CD-0B3B-4E1E-9270A8BB2F94}"/>
              </a:ext>
            </a:extLst>
          </p:cNvPr>
          <p:cNvCxnSpPr>
            <a:cxnSpLocks/>
          </p:cNvCxnSpPr>
          <p:nvPr/>
        </p:nvCxnSpPr>
        <p:spPr>
          <a:xfrm flipV="1">
            <a:off x="6561056" y="4703975"/>
            <a:ext cx="427350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E958885-2BC5-7846-1BB7-3BED5F63BA38}"/>
              </a:ext>
            </a:extLst>
          </p:cNvPr>
          <p:cNvCxnSpPr>
            <a:cxnSpLocks/>
          </p:cNvCxnSpPr>
          <p:nvPr/>
        </p:nvCxnSpPr>
        <p:spPr>
          <a:xfrm flipH="1">
            <a:off x="6561056" y="4703975"/>
            <a:ext cx="1677971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3D71188-0574-4E1D-D59E-135B458661EE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1291472" cy="3582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C0999C-417E-5AA7-8F25-A2CAE066DD4B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2149311" cy="13291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60B6515-DE6B-A6B0-5B51-786ACDACDCE2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537327" cy="8201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9D25A14A-78DB-DD6D-1D19-73A22AB61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16132" r="35412" b="43470"/>
          <a:stretch/>
        </p:blipFill>
        <p:spPr bwMode="auto">
          <a:xfrm>
            <a:off x="718641" y="3253469"/>
            <a:ext cx="698929" cy="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B1CB01-B14F-ADFC-18BC-8365CCA08664}"/>
              </a:ext>
            </a:extLst>
          </p:cNvPr>
          <p:cNvSpPr/>
          <p:nvPr/>
        </p:nvSpPr>
        <p:spPr>
          <a:xfrm>
            <a:off x="-72804" y="4219560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 Developer</a:t>
            </a:r>
          </a:p>
        </p:txBody>
      </p:sp>
      <p:pic>
        <p:nvPicPr>
          <p:cNvPr id="9" name="Picture 4" descr="Developer Vector Icon 2850585 Vector Art at Vecteezy">
            <a:extLst>
              <a:ext uri="{FF2B5EF4-FFF2-40B4-BE49-F238E27FC236}">
                <a16:creationId xmlns:a16="http://schemas.microsoft.com/office/drawing/2014/main" id="{A77FBD6D-14CC-73F2-497D-240B28F6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16" y="3107510"/>
            <a:ext cx="1055031" cy="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CB62F5-2F8F-6D2B-27D5-DDF3A37F121F}"/>
              </a:ext>
            </a:extLst>
          </p:cNvPr>
          <p:cNvSpPr/>
          <p:nvPr/>
        </p:nvSpPr>
        <p:spPr>
          <a:xfrm>
            <a:off x="9897853" y="4169266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Developer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6037FCD5-8B00-E65B-ED4D-482761ABDBDE}"/>
              </a:ext>
            </a:extLst>
          </p:cNvPr>
          <p:cNvSpPr/>
          <p:nvPr/>
        </p:nvSpPr>
        <p:spPr>
          <a:xfrm rot="8452886">
            <a:off x="10004314" y="4607173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8881BD8D-8932-70A9-6CF4-7DA6D0E077DD}"/>
              </a:ext>
            </a:extLst>
          </p:cNvPr>
          <p:cNvSpPr/>
          <p:nvPr/>
        </p:nvSpPr>
        <p:spPr>
          <a:xfrm rot="2896188">
            <a:off x="951850" y="4736797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C1E0F6-E46A-5788-FF7E-1E467D52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927" y="2076240"/>
            <a:ext cx="1192884" cy="11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3A79816-AD30-3569-705B-07F6CE6BA23B}"/>
              </a:ext>
            </a:extLst>
          </p:cNvPr>
          <p:cNvSpPr/>
          <p:nvPr/>
        </p:nvSpPr>
        <p:spPr>
          <a:xfrm>
            <a:off x="7939459" y="2969181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User</a:t>
            </a: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57869BA-40D2-9A26-37BB-E425F5B4F1A1}"/>
              </a:ext>
            </a:extLst>
          </p:cNvPr>
          <p:cNvSpPr/>
          <p:nvPr/>
        </p:nvSpPr>
        <p:spPr>
          <a:xfrm rot="16623400">
            <a:off x="8262869" y="3423177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BC92FB7F-6088-9EE2-39E9-1248B993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975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Challenges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89034" y="1347004"/>
            <a:ext cx="1140222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 desirable deployment system is very challenging </a:t>
            </a:r>
          </a:p>
          <a:p>
            <a:pPr marL="228600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ML and DB have very different paradigms: language, dependency, …</a:t>
            </a:r>
          </a:p>
          <a:p>
            <a:pPr marL="228600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AI4DB algorithms are very diversified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An AI4DB task usually involves a long pipeline on data interaction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Database systems are very complex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Difficult and risky to modify the codebase</a:t>
            </a:r>
          </a:p>
          <a:p>
            <a:pPr marL="514350" lvl="2" indent="0">
              <a:spcBef>
                <a:spcPts val="100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……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36500C5-1FA8-293E-036D-2866A817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4034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Framework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89035" y="1347004"/>
            <a:ext cx="11534582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How to bridge the gap between AI and DB?</a:t>
            </a: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5">
            <a:extLst>
              <a:ext uri="{FF2B5EF4-FFF2-40B4-BE49-F238E27FC236}">
                <a16:creationId xmlns:a16="http://schemas.microsoft.com/office/drawing/2014/main" id="{9B31EF0B-19C9-BF03-A14F-705363DD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38" y="2492473"/>
            <a:ext cx="2406650" cy="1544404"/>
          </a:xfrm>
          <a:prstGeom prst="rect">
            <a:avLst/>
          </a:prstGeom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D7EAE6EE-69E4-08F7-C4B8-9296CE18D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22" y="2492473"/>
            <a:ext cx="2406651" cy="154440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B301346-1AC9-8C1E-26F0-A46181837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16132" r="35412" b="43470"/>
          <a:stretch/>
        </p:blipFill>
        <p:spPr bwMode="auto">
          <a:xfrm>
            <a:off x="2709698" y="4097030"/>
            <a:ext cx="698929" cy="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eveloper Vector Icon 2850585 Vector Art at Vecteezy">
            <a:extLst>
              <a:ext uri="{FF2B5EF4-FFF2-40B4-BE49-F238E27FC236}">
                <a16:creationId xmlns:a16="http://schemas.microsoft.com/office/drawing/2014/main" id="{ADEA4322-84E7-6B79-7884-83C0A693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859" y="4066268"/>
            <a:ext cx="1055031" cy="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28D1D6A-7961-8AD2-5703-25B89CEDD33A}"/>
              </a:ext>
            </a:extLst>
          </p:cNvPr>
          <p:cNvSpPr/>
          <p:nvPr/>
        </p:nvSpPr>
        <p:spPr>
          <a:xfrm>
            <a:off x="1962176" y="5154989"/>
            <a:ext cx="2281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 Researcher or Developer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B1FD56-DD16-5158-557F-0762074AFB43}"/>
              </a:ext>
            </a:extLst>
          </p:cNvPr>
          <p:cNvSpPr/>
          <p:nvPr/>
        </p:nvSpPr>
        <p:spPr>
          <a:xfrm>
            <a:off x="7642464" y="5247593"/>
            <a:ext cx="2281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Developer</a:t>
            </a:r>
          </a:p>
        </p:txBody>
      </p:sp>
      <p:pic>
        <p:nvPicPr>
          <p:cNvPr id="2050" name="Picture 2" descr="Plug - Free technology icons">
            <a:extLst>
              <a:ext uri="{FF2B5EF4-FFF2-40B4-BE49-F238E27FC236}">
                <a16:creationId xmlns:a16="http://schemas.microsoft.com/office/drawing/2014/main" id="{97F78E08-E1E0-0876-75EE-A2195EA4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7849">
            <a:off x="4665040" y="2423678"/>
            <a:ext cx="2289765" cy="22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814157E-F5F1-16A9-23B9-3CEB0CAA6EAC}"/>
              </a:ext>
            </a:extLst>
          </p:cNvPr>
          <p:cNvSpPr/>
          <p:nvPr/>
        </p:nvSpPr>
        <p:spPr>
          <a:xfrm>
            <a:off x="4444351" y="4178228"/>
            <a:ext cx="27311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Interface on Data Interaction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7F821AD-3F1C-74FD-661C-D028291A735A}"/>
              </a:ext>
            </a:extLst>
          </p:cNvPr>
          <p:cNvSpPr/>
          <p:nvPr/>
        </p:nvSpPr>
        <p:spPr>
          <a:xfrm>
            <a:off x="3504396" y="2355965"/>
            <a:ext cx="2536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Exchange, Enforce Actions…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255A80-A822-9AEA-A5AC-CDCF60BBD96B}"/>
              </a:ext>
            </a:extLst>
          </p:cNvPr>
          <p:cNvSpPr/>
          <p:nvPr/>
        </p:nvSpPr>
        <p:spPr>
          <a:xfrm>
            <a:off x="5809922" y="2433438"/>
            <a:ext cx="2536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 and Execute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D186527-9ED8-6627-6A6C-F0597460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789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System Architecture</a:t>
            </a:r>
            <a:endParaRPr lang="en-US" sz="3735" dirty="0"/>
          </a:p>
        </p:txBody>
      </p:sp>
      <p:grpSp>
        <p:nvGrpSpPr>
          <p:cNvPr id="4" name="组合 4">
            <a:extLst>
              <a:ext uri="{FF2B5EF4-FFF2-40B4-BE49-F238E27FC236}">
                <a16:creationId xmlns:a16="http://schemas.microsoft.com/office/drawing/2014/main" id="{7C831379-EC28-4153-95FC-9C5BD0D8C989}"/>
              </a:ext>
            </a:extLst>
          </p:cNvPr>
          <p:cNvGrpSpPr/>
          <p:nvPr/>
        </p:nvGrpSpPr>
        <p:grpSpPr>
          <a:xfrm>
            <a:off x="175621" y="1425192"/>
            <a:ext cx="11840758" cy="4438994"/>
            <a:chOff x="191656" y="1197879"/>
            <a:chExt cx="11840758" cy="4438994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16747530-0BA8-4CF1-819F-2441092BBA75}"/>
                </a:ext>
              </a:extLst>
            </p:cNvPr>
            <p:cNvSpPr/>
            <p:nvPr/>
          </p:nvSpPr>
          <p:spPr>
            <a:xfrm>
              <a:off x="1699325" y="1221127"/>
              <a:ext cx="6592183" cy="4415746"/>
            </a:xfrm>
            <a:prstGeom prst="roundRect">
              <a:avLst>
                <a:gd name="adj" fmla="val 2226"/>
              </a:avLst>
            </a:prstGeom>
            <a:solidFill>
              <a:srgbClr val="F6F6F6"/>
            </a:solidFill>
            <a:ln w="28575">
              <a:solidFill>
                <a:srgbClr val="0432F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+mn-ea"/>
              </a:endParaRPr>
            </a:p>
          </p:txBody>
        </p:sp>
        <p:sp>
          <p:nvSpPr>
            <p:cNvPr id="6" name="圆角矩形 6">
              <a:extLst>
                <a:ext uri="{FF2B5EF4-FFF2-40B4-BE49-F238E27FC236}">
                  <a16:creationId xmlns:a16="http://schemas.microsoft.com/office/drawing/2014/main" id="{A7FF5B4E-A739-4118-97BF-75D9F6AB5D68}"/>
                </a:ext>
              </a:extLst>
            </p:cNvPr>
            <p:cNvSpPr/>
            <p:nvPr/>
          </p:nvSpPr>
          <p:spPr>
            <a:xfrm>
              <a:off x="3930206" y="3776371"/>
              <a:ext cx="2964239" cy="1746662"/>
            </a:xfrm>
            <a:prstGeom prst="roundRect">
              <a:avLst>
                <a:gd name="adj" fmla="val 650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Interface of DB Interactor</a:t>
              </a:r>
            </a:p>
            <a:p>
              <a:pPr algn="ctr"/>
              <a:endParaRPr kumimoji="1" lang="en-US" altLang="zh-CN" sz="1200" b="1" dirty="0">
                <a:solidFill>
                  <a:schemeClr val="accent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05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146962BD-3F68-4ACA-BF1F-0E99FBCA3CB1}"/>
                </a:ext>
              </a:extLst>
            </p:cNvPr>
            <p:cNvSpPr/>
            <p:nvPr/>
          </p:nvSpPr>
          <p:spPr>
            <a:xfrm>
              <a:off x="8465265" y="1736270"/>
              <a:ext cx="3350656" cy="2304732"/>
            </a:xfrm>
            <a:prstGeom prst="roundRect">
              <a:avLst>
                <a:gd name="adj" fmla="val 349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System X</a:t>
              </a: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9CD7DB17-EB49-4711-9B1F-63199872DD5E}"/>
                </a:ext>
              </a:extLst>
            </p:cNvPr>
            <p:cNvSpPr/>
            <p:nvPr/>
          </p:nvSpPr>
          <p:spPr>
            <a:xfrm>
              <a:off x="8947621" y="2330065"/>
              <a:ext cx="2709425" cy="1519899"/>
            </a:xfrm>
            <a:prstGeom prst="roundRect">
              <a:avLst>
                <a:gd name="adj" fmla="val 5635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Tasks</a:t>
              </a: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4550283-4D44-426A-A18B-F900BBB4BC37}"/>
                </a:ext>
              </a:extLst>
            </p:cNvPr>
            <p:cNvSpPr/>
            <p:nvPr/>
          </p:nvSpPr>
          <p:spPr>
            <a:xfrm>
              <a:off x="9079479" y="2662207"/>
              <a:ext cx="693892" cy="475913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Knob Tuning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D19E8D9F-835D-4AA4-A375-59FDED2917C3}"/>
                </a:ext>
              </a:extLst>
            </p:cNvPr>
            <p:cNvSpPr/>
            <p:nvPr/>
          </p:nvSpPr>
          <p:spPr>
            <a:xfrm>
              <a:off x="10370927" y="3200818"/>
              <a:ext cx="1162980" cy="506209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Query Optimizer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EB44E80-1ACE-4BE0-B8F0-ECCF9B1E57ED}"/>
                </a:ext>
              </a:extLst>
            </p:cNvPr>
            <p:cNvSpPr txBox="1"/>
            <p:nvPr/>
          </p:nvSpPr>
          <p:spPr>
            <a:xfrm>
              <a:off x="11029691" y="2694003"/>
              <a:ext cx="10027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C94A3CC6-824D-4BB0-AEA6-9F88425D9D79}"/>
                </a:ext>
              </a:extLst>
            </p:cNvPr>
            <p:cNvSpPr/>
            <p:nvPr/>
          </p:nvSpPr>
          <p:spPr>
            <a:xfrm>
              <a:off x="7102776" y="2336200"/>
              <a:ext cx="1714685" cy="884413"/>
            </a:xfrm>
            <a:prstGeom prst="roundRect">
              <a:avLst>
                <a:gd name="adj" fmla="val 790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Implementations of DB Interactor </a:t>
              </a:r>
              <a:r>
                <a:rPr kumimoji="1" lang="en-US" altLang="zh-CN" sz="1400" dirty="0">
                  <a:solidFill>
                    <a:srgbClr val="0070C0"/>
                  </a:solidFill>
                  <a:latin typeface="+mn-ea"/>
                  <a:cs typeface="Calibri" panose="020F0502020204030204" pitchFamily="34" charset="0"/>
                </a:rPr>
                <a:t>on X</a:t>
              </a:r>
              <a:endParaRPr kumimoji="1" lang="zh-CN" altLang="en-US" sz="1400" dirty="0">
                <a:solidFill>
                  <a:srgbClr val="0070C0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14" name="直线连接符 1092">
              <a:extLst>
                <a:ext uri="{FF2B5EF4-FFF2-40B4-BE49-F238E27FC236}">
                  <a16:creationId xmlns:a16="http://schemas.microsoft.com/office/drawing/2014/main" id="{67BEF81F-1FCF-42A6-8FF9-E4EACD5B97B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26298" y="3299357"/>
              <a:ext cx="431933" cy="3240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56D2C795-42E7-48A0-A048-1386215C0A3A}"/>
                </a:ext>
              </a:extLst>
            </p:cNvPr>
            <p:cNvSpPr/>
            <p:nvPr/>
          </p:nvSpPr>
          <p:spPr>
            <a:xfrm>
              <a:off x="9876900" y="2662207"/>
              <a:ext cx="1527700" cy="484267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Index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Recommendation</a:t>
              </a: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1B09BA24-23EE-4D17-AF7B-AE7FDBFD1DA7}"/>
                </a:ext>
              </a:extLst>
            </p:cNvPr>
            <p:cNvSpPr/>
            <p:nvPr/>
          </p:nvSpPr>
          <p:spPr>
            <a:xfrm>
              <a:off x="8461145" y="4463745"/>
              <a:ext cx="3354777" cy="1078023"/>
            </a:xfrm>
            <a:prstGeom prst="roundRect">
              <a:avLst>
                <a:gd name="adj" fmla="val 56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System Y</a:t>
              </a: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45B770DB-1655-4ECC-8801-C5FEB2DED261}"/>
                </a:ext>
              </a:extLst>
            </p:cNvPr>
            <p:cNvSpPr/>
            <p:nvPr/>
          </p:nvSpPr>
          <p:spPr>
            <a:xfrm>
              <a:off x="9168043" y="4900208"/>
              <a:ext cx="2489003" cy="407505"/>
            </a:xfrm>
            <a:prstGeom prst="roundRect">
              <a:avLst>
                <a:gd name="adj" fmla="val 56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Tasks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75C662-15D3-4939-B26C-C0A4A8722562}"/>
                </a:ext>
              </a:extLst>
            </p:cNvPr>
            <p:cNvSpPr txBox="1"/>
            <p:nvPr/>
          </p:nvSpPr>
          <p:spPr>
            <a:xfrm rot="5400000">
              <a:off x="9575671" y="4079075"/>
              <a:ext cx="10025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…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172D6B68-E0B7-4C00-97A8-39262AC81866}"/>
                </a:ext>
              </a:extLst>
            </p:cNvPr>
            <p:cNvCxnSpPr>
              <a:cxnSpLocks/>
            </p:cNvCxnSpPr>
            <p:nvPr/>
          </p:nvCxnSpPr>
          <p:spPr>
            <a:xfrm>
              <a:off x="8795921" y="5119198"/>
              <a:ext cx="396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B29BE3F2-DC10-4C67-8813-C6821F4F51C3}"/>
                </a:ext>
              </a:extLst>
            </p:cNvPr>
            <p:cNvSpPr/>
            <p:nvPr/>
          </p:nvSpPr>
          <p:spPr>
            <a:xfrm>
              <a:off x="2301620" y="1722032"/>
              <a:ext cx="4546209" cy="1636945"/>
            </a:xfrm>
            <a:prstGeom prst="roundRect">
              <a:avLst>
                <a:gd name="adj" fmla="val 563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DEEC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highlight>
                    <a:srgbClr val="00FFFF"/>
                  </a:highlight>
                  <a:latin typeface="+mn-ea"/>
                  <a:cs typeface="Calibri" panose="020F0502020204030204" pitchFamily="34" charset="0"/>
                </a:rPr>
                <a:t>AI4DB Drivers</a:t>
              </a: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6C4441E-F376-4E37-8748-838B0DCDEE61}"/>
                </a:ext>
              </a:extLst>
            </p:cNvPr>
            <p:cNvSpPr txBox="1"/>
            <p:nvPr/>
          </p:nvSpPr>
          <p:spPr>
            <a:xfrm>
              <a:off x="6185097" y="2560493"/>
              <a:ext cx="10027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199E66DE-AD9F-41E7-83E7-A5B8C2F09112}"/>
                </a:ext>
              </a:extLst>
            </p:cNvPr>
            <p:cNvSpPr/>
            <p:nvPr/>
          </p:nvSpPr>
          <p:spPr>
            <a:xfrm>
              <a:off x="4071882" y="4106870"/>
              <a:ext cx="1169596" cy="45607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Injection Interface</a:t>
              </a:r>
              <a:endParaRPr kumimoji="1" lang="zh-CN" altLang="en-US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AC560EA8-8435-4F68-B4BC-FEB961C4E975}"/>
                </a:ext>
              </a:extLst>
            </p:cNvPr>
            <p:cNvSpPr/>
            <p:nvPr/>
          </p:nvSpPr>
          <p:spPr>
            <a:xfrm>
              <a:off x="5118239" y="4990596"/>
              <a:ext cx="715161" cy="3264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Push</a:t>
              </a:r>
              <a:endParaRPr kumimoji="1" lang="zh-CN" altLang="en-US" sz="1200" b="1" dirty="0">
                <a:solidFill>
                  <a:schemeClr val="accent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24" name="直线连接符 1145">
              <a:extLst>
                <a:ext uri="{FF2B5EF4-FFF2-40B4-BE49-F238E27FC236}">
                  <a16:creationId xmlns:a16="http://schemas.microsoft.com/office/drawing/2014/main" id="{7909B9EF-4CDC-42F3-ADAF-A290C539158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6901504" y="3220613"/>
              <a:ext cx="1008000" cy="756000"/>
            </a:xfrm>
            <a:prstGeom prst="bentConnector2">
              <a:avLst/>
            </a:prstGeom>
            <a:ln w="38100">
              <a:solidFill>
                <a:srgbClr val="E19B05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82FC0D0-18B4-4408-A476-D8690E9C1208}"/>
                </a:ext>
              </a:extLst>
            </p:cNvPr>
            <p:cNvSpPr txBox="1"/>
            <p:nvPr/>
          </p:nvSpPr>
          <p:spPr>
            <a:xfrm>
              <a:off x="4109467" y="1197879"/>
              <a:ext cx="18935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rgbClr val="4169E1"/>
                  </a:solidFill>
                  <a:latin typeface="+mn-ea"/>
                  <a:cs typeface="Calibri" panose="020F0502020204030204" pitchFamily="34" charset="0"/>
                </a:rPr>
                <a:t>PilotScope</a:t>
              </a:r>
            </a:p>
          </p:txBody>
        </p:sp>
        <p:cxnSp>
          <p:nvCxnSpPr>
            <p:cNvPr id="26" name="直线连接符 1200">
              <a:extLst>
                <a:ext uri="{FF2B5EF4-FFF2-40B4-BE49-F238E27FC236}">
                  <a16:creationId xmlns:a16="http://schemas.microsoft.com/office/drawing/2014/main" id="{36E4B004-4A3B-41BF-AFC2-61D022897BC8}"/>
                </a:ext>
              </a:extLst>
            </p:cNvPr>
            <p:cNvCxnSpPr>
              <a:cxnSpLocks/>
            </p:cNvCxnSpPr>
            <p:nvPr/>
          </p:nvCxnSpPr>
          <p:spPr>
            <a:xfrm>
              <a:off x="6896907" y="4182273"/>
              <a:ext cx="1008000" cy="50400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User Icon Vector Art, Icons, and Graphics for Free Download">
              <a:extLst>
                <a:ext uri="{FF2B5EF4-FFF2-40B4-BE49-F238E27FC236}">
                  <a16:creationId xmlns:a16="http://schemas.microsoft.com/office/drawing/2014/main" id="{0CFFE0CC-7E7E-4F78-AE4C-0475A449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6222" y1="23556" x2="46222" y2="23556"/>
                        </a14:backgroundRemoval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85" y="2067762"/>
              <a:ext cx="432000" cy="43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A18CE3C1-A3D5-4B49-82AE-CC20E3A5280D}"/>
                </a:ext>
              </a:extLst>
            </p:cNvPr>
            <p:cNvSpPr/>
            <p:nvPr/>
          </p:nvSpPr>
          <p:spPr>
            <a:xfrm>
              <a:off x="191656" y="2524603"/>
              <a:ext cx="1991243" cy="1905991"/>
            </a:xfrm>
            <a:prstGeom prst="roundRect">
              <a:avLst>
                <a:gd name="adj" fmla="val 5039"/>
              </a:avLst>
            </a:prstGeom>
            <a:solidFill>
              <a:srgbClr val="DEECF8"/>
            </a:solidFill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Console</a:t>
              </a: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0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0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endParaRPr kumimoji="1" lang="zh-CN" altLang="en-US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C054520-4B89-4D14-A310-1FDC599D9CF6}"/>
                </a:ext>
              </a:extLst>
            </p:cNvPr>
            <p:cNvSpPr txBox="1"/>
            <p:nvPr/>
          </p:nvSpPr>
          <p:spPr>
            <a:xfrm>
              <a:off x="718049" y="1982007"/>
              <a:ext cx="1030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+mn-ea"/>
                  <a:cs typeface="Calibri" panose="020F0502020204030204" pitchFamily="34" charset="0"/>
                </a:rPr>
                <a:t>Database Users</a:t>
              </a:r>
              <a:endParaRPr kumimoji="1" lang="zh-CN" altLang="en-US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99D2D96-9979-4615-9982-0EAFDE4561A4}"/>
                </a:ext>
              </a:extLst>
            </p:cNvPr>
            <p:cNvSpPr txBox="1"/>
            <p:nvPr/>
          </p:nvSpPr>
          <p:spPr>
            <a:xfrm>
              <a:off x="210051" y="2857318"/>
              <a:ext cx="196294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connect to database X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login into database X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start driver A  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  … …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select * from table T  where </a:t>
              </a:r>
              <a:r>
                <a:rPr kumimoji="1" lang="en-US" altLang="zh-CN" sz="1200" dirty="0" err="1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T.c</a:t>
              </a:r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 &gt; 1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  … …</a:t>
              </a:r>
            </a:p>
          </p:txBody>
        </p:sp>
        <p:sp>
          <p:nvSpPr>
            <p:cNvPr id="32" name="圆角矩形 30">
              <a:extLst>
                <a:ext uri="{FF2B5EF4-FFF2-40B4-BE49-F238E27FC236}">
                  <a16:creationId xmlns:a16="http://schemas.microsoft.com/office/drawing/2014/main" id="{9265B1D1-1C01-4268-8A70-4214C4568165}"/>
                </a:ext>
              </a:extLst>
            </p:cNvPr>
            <p:cNvSpPr/>
            <p:nvPr/>
          </p:nvSpPr>
          <p:spPr>
            <a:xfrm>
              <a:off x="9079511" y="3203760"/>
              <a:ext cx="1232729" cy="506209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Cardinality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Estimation</a:t>
              </a:r>
            </a:p>
          </p:txBody>
        </p:sp>
        <p:sp>
          <p:nvSpPr>
            <p:cNvPr id="33" name="圆角矩形 31">
              <a:extLst>
                <a:ext uri="{FF2B5EF4-FFF2-40B4-BE49-F238E27FC236}">
                  <a16:creationId xmlns:a16="http://schemas.microsoft.com/office/drawing/2014/main" id="{6E353FEC-5ABC-45E9-89DB-88D86063ED55}"/>
                </a:ext>
              </a:extLst>
            </p:cNvPr>
            <p:cNvSpPr/>
            <p:nvPr/>
          </p:nvSpPr>
          <p:spPr>
            <a:xfrm>
              <a:off x="6003037" y="4989883"/>
              <a:ext cx="715810" cy="32791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Pull</a:t>
              </a:r>
              <a:endParaRPr kumimoji="1" lang="zh-CN" altLang="en-US" sz="1200" b="1" dirty="0">
                <a:solidFill>
                  <a:schemeClr val="accent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34" name="圆角矩形 32">
              <a:extLst>
                <a:ext uri="{FF2B5EF4-FFF2-40B4-BE49-F238E27FC236}">
                  <a16:creationId xmlns:a16="http://schemas.microsoft.com/office/drawing/2014/main" id="{72C21FAE-4B51-4589-92DA-5A383E5B628B}"/>
                </a:ext>
              </a:extLst>
            </p:cNvPr>
            <p:cNvSpPr/>
            <p:nvPr/>
          </p:nvSpPr>
          <p:spPr>
            <a:xfrm>
              <a:off x="5404905" y="4092473"/>
              <a:ext cx="1326436" cy="47047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 Collection</a:t>
              </a:r>
              <a:endParaRPr kumimoji="1" lang="zh-CN" altLang="en-US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35" name="直线连接符 57">
              <a:extLst>
                <a:ext uri="{FF2B5EF4-FFF2-40B4-BE49-F238E27FC236}">
                  <a16:creationId xmlns:a16="http://schemas.microsoft.com/office/drawing/2014/main" id="{771E1FDB-353C-497F-90C8-3FEEC017D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07" y="4571632"/>
              <a:ext cx="0" cy="3360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圆角矩形 34">
              <a:extLst>
                <a:ext uri="{FF2B5EF4-FFF2-40B4-BE49-F238E27FC236}">
                  <a16:creationId xmlns:a16="http://schemas.microsoft.com/office/drawing/2014/main" id="{6FDC1449-5A5B-4989-A9E8-A212CE1AF653}"/>
                </a:ext>
              </a:extLst>
            </p:cNvPr>
            <p:cNvSpPr/>
            <p:nvPr/>
          </p:nvSpPr>
          <p:spPr>
            <a:xfrm>
              <a:off x="4081998" y="4907707"/>
              <a:ext cx="2753999" cy="49226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Operators</a:t>
              </a:r>
            </a:p>
          </p:txBody>
        </p:sp>
        <p:grpSp>
          <p:nvGrpSpPr>
            <p:cNvPr id="37" name="组合 35">
              <a:extLst>
                <a:ext uri="{FF2B5EF4-FFF2-40B4-BE49-F238E27FC236}">
                  <a16:creationId xmlns:a16="http://schemas.microsoft.com/office/drawing/2014/main" id="{2A3AB6CD-7BED-4DB9-8BB8-09D540A47894}"/>
                </a:ext>
              </a:extLst>
            </p:cNvPr>
            <p:cNvGrpSpPr/>
            <p:nvPr/>
          </p:nvGrpSpPr>
          <p:grpSpPr>
            <a:xfrm>
              <a:off x="2424966" y="2071642"/>
              <a:ext cx="1991243" cy="1177100"/>
              <a:chOff x="-818627" y="2038604"/>
              <a:chExt cx="1991243" cy="1177283"/>
            </a:xfrm>
          </p:grpSpPr>
          <p:sp>
            <p:nvSpPr>
              <p:cNvPr id="52" name="圆角矩形 50">
                <a:extLst>
                  <a:ext uri="{FF2B5EF4-FFF2-40B4-BE49-F238E27FC236}">
                    <a16:creationId xmlns:a16="http://schemas.microsoft.com/office/drawing/2014/main" id="{0ECD3260-2E41-4AE7-A3DA-5B38C671B0E4}"/>
                  </a:ext>
                </a:extLst>
              </p:cNvPr>
              <p:cNvSpPr/>
              <p:nvPr/>
            </p:nvSpPr>
            <p:spPr>
              <a:xfrm>
                <a:off x="-818627" y="2038604"/>
                <a:ext cx="1991243" cy="1177283"/>
              </a:xfrm>
              <a:prstGeom prst="roundRect">
                <a:avLst>
                  <a:gd name="adj" fmla="val 1103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 dirty="0">
                    <a:solidFill>
                      <a:schemeClr val="accent1"/>
                    </a:solidFill>
                    <a:latin typeface="+mn-ea"/>
                    <a:cs typeface="Calibri" panose="020F0502020204030204" pitchFamily="34" charset="0"/>
                  </a:rPr>
                  <a:t>Driver A</a:t>
                </a: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zh-CN" altLang="en-US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53" name="Picture 20" descr="Machine learning - free icon">
                <a:extLst>
                  <a:ext uri="{FF2B5EF4-FFF2-40B4-BE49-F238E27FC236}">
                    <a16:creationId xmlns:a16="http://schemas.microsoft.com/office/drawing/2014/main" id="{359637B4-09C0-498B-95C5-35DF403E88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2166" y="2397115"/>
                <a:ext cx="259429" cy="259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圆角矩形 52">
                <a:extLst>
                  <a:ext uri="{FF2B5EF4-FFF2-40B4-BE49-F238E27FC236}">
                    <a16:creationId xmlns:a16="http://schemas.microsoft.com/office/drawing/2014/main" id="{FAE3755D-8665-4381-8340-F25690C7A563}"/>
                  </a:ext>
                </a:extLst>
              </p:cNvPr>
              <p:cNvSpPr/>
              <p:nvPr/>
            </p:nvSpPr>
            <p:spPr>
              <a:xfrm>
                <a:off x="-717654" y="2358646"/>
                <a:ext cx="1728000" cy="3279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rPr>
                  <a:t>      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rPr>
                  <a:t>AI4DB Algorithm</a:t>
                </a:r>
                <a:endParaRPr kumimoji="1" lang="zh-CN" altLang="en-US" sz="11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55" name="组合 53">
                <a:extLst>
                  <a:ext uri="{FF2B5EF4-FFF2-40B4-BE49-F238E27FC236}">
                    <a16:creationId xmlns:a16="http://schemas.microsoft.com/office/drawing/2014/main" id="{AFB26843-F14C-45C7-A9B3-76E702B396F5}"/>
                  </a:ext>
                </a:extLst>
              </p:cNvPr>
              <p:cNvGrpSpPr/>
              <p:nvPr/>
            </p:nvGrpSpPr>
            <p:grpSpPr>
              <a:xfrm>
                <a:off x="-346778" y="2845377"/>
                <a:ext cx="1424224" cy="307852"/>
                <a:chOff x="-719436" y="2855024"/>
                <a:chExt cx="1424224" cy="307852"/>
              </a:xfrm>
            </p:grpSpPr>
            <p:sp>
              <p:nvSpPr>
                <p:cNvPr id="57" name="圆角矩形 55">
                  <a:extLst>
                    <a:ext uri="{FF2B5EF4-FFF2-40B4-BE49-F238E27FC236}">
                      <a16:creationId xmlns:a16="http://schemas.microsoft.com/office/drawing/2014/main" id="{01FB1C63-DE7A-49AC-BACD-95D12F431BEB}"/>
                    </a:ext>
                  </a:extLst>
                </p:cNvPr>
                <p:cNvSpPr/>
                <p:nvPr/>
              </p:nvSpPr>
              <p:spPr>
                <a:xfrm>
                  <a:off x="-719436" y="2855024"/>
                  <a:ext cx="1424224" cy="307852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  <a:latin typeface="+mn-ea"/>
                      <a:cs typeface="Calibri" panose="020F0502020204030204" pitchFamily="34" charset="0"/>
                    </a:rPr>
                    <a:t>          ML Models</a:t>
                  </a:r>
                  <a:endParaRPr kumimoji="1" lang="zh-CN" altLang="en-US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58" name="Picture 4" descr="Machine Learning Model, Lighting, Star Symbol, Snowflake Transparent Png –  Pngset.com">
                  <a:extLst>
                    <a:ext uri="{FF2B5EF4-FFF2-40B4-BE49-F238E27FC236}">
                      <a16:creationId xmlns:a16="http://schemas.microsoft.com/office/drawing/2014/main" id="{67C1D753-CFB3-4959-B591-10FD210096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506" b="96296" l="3300" r="95500">
                              <a14:foregroundMark x1="5700" y1="26026" x2="5700" y2="26026"/>
                              <a14:foregroundMark x1="93100" y1="28529" x2="93100" y2="28529"/>
                              <a14:foregroundMark x1="95500" y1="69169" x2="95500" y2="69169"/>
                              <a14:foregroundMark x1="50400" y1="7207" x2="50400" y2="7207"/>
                              <a14:foregroundMark x1="4600" y1="68468" x2="4600" y2="68468"/>
                              <a14:foregroundMark x1="51600" y1="92693" x2="51600" y2="92693"/>
                              <a14:foregroundMark x1="3300" y1="31131" x2="3300" y2="31131"/>
                              <a14:foregroundMark x1="95500" y1="30731" x2="95500" y2="30731"/>
                              <a14:foregroundMark x1="50500" y1="5506" x2="50500" y2="5506"/>
                              <a14:foregroundMark x1="50000" y1="96296" x2="50000" y2="9629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11219" y="2890436"/>
                  <a:ext cx="251953" cy="251720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56" name="直线连接符 57">
                <a:extLst>
                  <a:ext uri="{FF2B5EF4-FFF2-40B4-BE49-F238E27FC236}">
                    <a16:creationId xmlns:a16="http://schemas.microsoft.com/office/drawing/2014/main" id="{71D29B4D-F9C1-4C9F-B08C-06749EECB48E}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 rot="16200000" flipH="1">
                <a:off x="-604708" y="2741373"/>
                <a:ext cx="307806" cy="208053"/>
              </a:xfrm>
              <a:prstGeom prst="bentConnector2">
                <a:avLst/>
              </a:prstGeom>
              <a:noFill/>
              <a:ln w="28575">
                <a:solidFill>
                  <a:schemeClr val="tx1"/>
                </a:solidFill>
                <a:prstDash val="solid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6">
              <a:extLst>
                <a:ext uri="{FF2B5EF4-FFF2-40B4-BE49-F238E27FC236}">
                  <a16:creationId xmlns:a16="http://schemas.microsoft.com/office/drawing/2014/main" id="{13B56DBF-73C0-48F7-A1CD-CFBC725029C8}"/>
                </a:ext>
              </a:extLst>
            </p:cNvPr>
            <p:cNvGrpSpPr/>
            <p:nvPr/>
          </p:nvGrpSpPr>
          <p:grpSpPr>
            <a:xfrm>
              <a:off x="4505718" y="2068770"/>
              <a:ext cx="1991243" cy="1177100"/>
              <a:chOff x="-818627" y="2038604"/>
              <a:chExt cx="1991243" cy="1177283"/>
            </a:xfrm>
          </p:grpSpPr>
          <p:sp>
            <p:nvSpPr>
              <p:cNvPr id="45" name="圆角矩形 43">
                <a:extLst>
                  <a:ext uri="{FF2B5EF4-FFF2-40B4-BE49-F238E27FC236}">
                    <a16:creationId xmlns:a16="http://schemas.microsoft.com/office/drawing/2014/main" id="{F3D295E6-D031-4AB7-A967-1DC06631BD66}"/>
                  </a:ext>
                </a:extLst>
              </p:cNvPr>
              <p:cNvSpPr/>
              <p:nvPr/>
            </p:nvSpPr>
            <p:spPr>
              <a:xfrm>
                <a:off x="-818627" y="2038604"/>
                <a:ext cx="1991243" cy="1177283"/>
              </a:xfrm>
              <a:prstGeom prst="roundRect">
                <a:avLst>
                  <a:gd name="adj" fmla="val 1103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 dirty="0">
                    <a:solidFill>
                      <a:schemeClr val="accent1"/>
                    </a:solidFill>
                    <a:latin typeface="+mn-ea"/>
                    <a:cs typeface="Calibri" panose="020F0502020204030204" pitchFamily="34" charset="0"/>
                  </a:rPr>
                  <a:t>Driver B</a:t>
                </a: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zh-CN" altLang="en-US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Picture 20" descr="Machine learning - free icon">
                <a:extLst>
                  <a:ext uri="{FF2B5EF4-FFF2-40B4-BE49-F238E27FC236}">
                    <a16:creationId xmlns:a16="http://schemas.microsoft.com/office/drawing/2014/main" id="{B427B246-9D78-44DB-8D01-B70FA4259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2166" y="2397115"/>
                <a:ext cx="259429" cy="259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圆角矩形 45">
                <a:extLst>
                  <a:ext uri="{FF2B5EF4-FFF2-40B4-BE49-F238E27FC236}">
                    <a16:creationId xmlns:a16="http://schemas.microsoft.com/office/drawing/2014/main" id="{DB4ECAFE-1E32-4D08-B1FF-F2A3E28F6828}"/>
                  </a:ext>
                </a:extLst>
              </p:cNvPr>
              <p:cNvSpPr/>
              <p:nvPr/>
            </p:nvSpPr>
            <p:spPr>
              <a:xfrm>
                <a:off x="-717655" y="2358646"/>
                <a:ext cx="1728000" cy="3279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rPr>
                  <a:t>       AI4DB Algorithm</a:t>
                </a:r>
                <a:endParaRPr kumimoji="1" lang="zh-CN" altLang="en-US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48" name="组合 46">
                <a:extLst>
                  <a:ext uri="{FF2B5EF4-FFF2-40B4-BE49-F238E27FC236}">
                    <a16:creationId xmlns:a16="http://schemas.microsoft.com/office/drawing/2014/main" id="{CF8DAE07-14D2-4246-B52B-F269B23564A4}"/>
                  </a:ext>
                </a:extLst>
              </p:cNvPr>
              <p:cNvGrpSpPr/>
              <p:nvPr/>
            </p:nvGrpSpPr>
            <p:grpSpPr>
              <a:xfrm>
                <a:off x="-346778" y="2845377"/>
                <a:ext cx="1424224" cy="307852"/>
                <a:chOff x="-719436" y="2855024"/>
                <a:chExt cx="1424224" cy="307852"/>
              </a:xfrm>
            </p:grpSpPr>
            <p:sp>
              <p:nvSpPr>
                <p:cNvPr id="50" name="圆角矩形 48">
                  <a:extLst>
                    <a:ext uri="{FF2B5EF4-FFF2-40B4-BE49-F238E27FC236}">
                      <a16:creationId xmlns:a16="http://schemas.microsoft.com/office/drawing/2014/main" id="{3FE00D42-E4CF-49C2-B547-4620CAF98B16}"/>
                    </a:ext>
                  </a:extLst>
                </p:cNvPr>
                <p:cNvSpPr/>
                <p:nvPr/>
              </p:nvSpPr>
              <p:spPr>
                <a:xfrm>
                  <a:off x="-719436" y="2855024"/>
                  <a:ext cx="1424224" cy="307852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  <a:latin typeface="+mn-ea"/>
                      <a:cs typeface="Calibri" panose="020F0502020204030204" pitchFamily="34" charset="0"/>
                    </a:rPr>
                    <a:t>          ML Models</a:t>
                  </a:r>
                  <a:endParaRPr kumimoji="1" lang="zh-CN" altLang="en-US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51" name="Picture 4" descr="Machine Learning Model, Lighting, Star Symbol, Snowflake Transparent Png –  Pngset.com">
                  <a:extLst>
                    <a:ext uri="{FF2B5EF4-FFF2-40B4-BE49-F238E27FC236}">
                      <a16:creationId xmlns:a16="http://schemas.microsoft.com/office/drawing/2014/main" id="{0D6AC85F-B645-497E-894A-2C19441992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506" b="96296" l="3300" r="95500">
                              <a14:foregroundMark x1="5700" y1="26026" x2="5700" y2="26026"/>
                              <a14:foregroundMark x1="93100" y1="28529" x2="93100" y2="28529"/>
                              <a14:foregroundMark x1="95500" y1="69169" x2="95500" y2="69169"/>
                              <a14:foregroundMark x1="50400" y1="7207" x2="50400" y2="7207"/>
                              <a14:foregroundMark x1="4600" y1="68468" x2="4600" y2="68468"/>
                              <a14:foregroundMark x1="51600" y1="92693" x2="51600" y2="92693"/>
                              <a14:foregroundMark x1="3300" y1="31131" x2="3300" y2="31131"/>
                              <a14:foregroundMark x1="95500" y1="30731" x2="95500" y2="30731"/>
                              <a14:foregroundMark x1="50500" y1="5506" x2="50500" y2="5506"/>
                              <a14:foregroundMark x1="50000" y1="96296" x2="50000" y2="9629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11219" y="2890436"/>
                  <a:ext cx="251953" cy="251720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49" name="直线连接符 57">
                <a:extLst>
                  <a:ext uri="{FF2B5EF4-FFF2-40B4-BE49-F238E27FC236}">
                    <a16:creationId xmlns:a16="http://schemas.microsoft.com/office/drawing/2014/main" id="{C95A2761-DE31-447A-B6F9-E0B086781788}"/>
                  </a:ext>
                </a:extLst>
              </p:cNvPr>
              <p:cNvCxnSpPr>
                <a:cxnSpLocks/>
                <a:endCxn id="50" idx="1"/>
              </p:cNvCxnSpPr>
              <p:nvPr/>
            </p:nvCxnSpPr>
            <p:spPr>
              <a:xfrm rot="16200000" flipH="1">
                <a:off x="-604708" y="2741373"/>
                <a:ext cx="307806" cy="208053"/>
              </a:xfrm>
              <a:prstGeom prst="bentConnector2">
                <a:avLst/>
              </a:prstGeom>
              <a:noFill/>
              <a:ln w="28575">
                <a:solidFill>
                  <a:schemeClr val="tx1"/>
                </a:solidFill>
                <a:prstDash val="solid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圆角矩形 37">
              <a:extLst>
                <a:ext uri="{FF2B5EF4-FFF2-40B4-BE49-F238E27FC236}">
                  <a16:creationId xmlns:a16="http://schemas.microsoft.com/office/drawing/2014/main" id="{21A57262-D185-458A-AB76-9E1805CC47C1}"/>
                </a:ext>
              </a:extLst>
            </p:cNvPr>
            <p:cNvSpPr/>
            <p:nvPr/>
          </p:nvSpPr>
          <p:spPr>
            <a:xfrm>
              <a:off x="2319277" y="3901699"/>
              <a:ext cx="1510179" cy="1621334"/>
            </a:xfrm>
            <a:prstGeom prst="roundRect">
              <a:avLst>
                <a:gd name="adj" fmla="val 563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ML Runtime Environment</a:t>
              </a: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0" name="圆角矩形 38">
              <a:extLst>
                <a:ext uri="{FF2B5EF4-FFF2-40B4-BE49-F238E27FC236}">
                  <a16:creationId xmlns:a16="http://schemas.microsoft.com/office/drawing/2014/main" id="{B126DA2B-E86E-41D9-8581-CD207D83C879}"/>
                </a:ext>
              </a:extLst>
            </p:cNvPr>
            <p:cNvSpPr/>
            <p:nvPr/>
          </p:nvSpPr>
          <p:spPr>
            <a:xfrm>
              <a:off x="2420027" y="4610006"/>
              <a:ext cx="1298024" cy="826681"/>
            </a:xfrm>
            <a:prstGeom prst="roundRect">
              <a:avLst>
                <a:gd name="adj" fmla="val 563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1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1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Third-party Dependencies and Libraries</a:t>
              </a:r>
            </a:p>
            <a:p>
              <a:pPr algn="ctr"/>
              <a:endParaRPr kumimoji="1" lang="en-US" altLang="zh-CN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1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1" name="上下箭头 39">
              <a:extLst>
                <a:ext uri="{FF2B5EF4-FFF2-40B4-BE49-F238E27FC236}">
                  <a16:creationId xmlns:a16="http://schemas.microsoft.com/office/drawing/2014/main" id="{320506BA-0CA5-43E1-9851-28CB1F791C84}"/>
                </a:ext>
              </a:extLst>
            </p:cNvPr>
            <p:cNvSpPr/>
            <p:nvPr/>
          </p:nvSpPr>
          <p:spPr>
            <a:xfrm>
              <a:off x="5222361" y="3365130"/>
              <a:ext cx="290611" cy="411242"/>
            </a:xfrm>
            <a:prstGeom prst="upDownArrow">
              <a:avLst/>
            </a:prstGeom>
            <a:solidFill>
              <a:srgbClr val="60C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+mn-ea"/>
              </a:endParaRPr>
            </a:p>
          </p:txBody>
        </p:sp>
        <p:cxnSp>
          <p:nvCxnSpPr>
            <p:cNvPr id="42" name="直线连接符 57">
              <a:extLst>
                <a:ext uri="{FF2B5EF4-FFF2-40B4-BE49-F238E27FC236}">
                  <a16:creationId xmlns:a16="http://schemas.microsoft.com/office/drawing/2014/main" id="{2D719D3D-3FD0-4682-B0DD-EDBBA28BD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2000" y="4571002"/>
              <a:ext cx="0" cy="3360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1">
              <a:extLst>
                <a:ext uri="{FF2B5EF4-FFF2-40B4-BE49-F238E27FC236}">
                  <a16:creationId xmlns:a16="http://schemas.microsoft.com/office/drawing/2014/main" id="{2AA5D36B-EBAD-4C25-9BC0-3956B59CB2EB}"/>
                </a:ext>
              </a:extLst>
            </p:cNvPr>
            <p:cNvSpPr/>
            <p:nvPr/>
          </p:nvSpPr>
          <p:spPr>
            <a:xfrm>
              <a:off x="7084476" y="4662814"/>
              <a:ext cx="1714685" cy="664189"/>
            </a:xfrm>
            <a:prstGeom prst="roundRect">
              <a:avLst>
                <a:gd name="adj" fmla="val 790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Implementations of DB Interactor </a:t>
              </a:r>
              <a:r>
                <a:rPr kumimoji="1" lang="en-US" altLang="zh-CN" sz="1400" dirty="0">
                  <a:solidFill>
                    <a:srgbClr val="0070C0"/>
                  </a:solidFill>
                  <a:latin typeface="+mn-ea"/>
                  <a:cs typeface="Calibri" panose="020F0502020204030204" pitchFamily="34" charset="0"/>
                </a:rPr>
                <a:t>on Y</a:t>
              </a:r>
              <a:endParaRPr kumimoji="1" lang="zh-CN" altLang="en-US" sz="1400" dirty="0">
                <a:solidFill>
                  <a:srgbClr val="0070C0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4" name="上箭头 42">
              <a:extLst>
                <a:ext uri="{FF2B5EF4-FFF2-40B4-BE49-F238E27FC236}">
                  <a16:creationId xmlns:a16="http://schemas.microsoft.com/office/drawing/2014/main" id="{C537ABC3-F379-43B0-9DDE-E2DCA96E985C}"/>
                </a:ext>
              </a:extLst>
            </p:cNvPr>
            <p:cNvSpPr/>
            <p:nvPr/>
          </p:nvSpPr>
          <p:spPr>
            <a:xfrm>
              <a:off x="2905147" y="3370155"/>
              <a:ext cx="345619" cy="528886"/>
            </a:xfrm>
            <a:prstGeom prst="upArrow">
              <a:avLst/>
            </a:prstGeom>
            <a:solidFill>
              <a:srgbClr val="60C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+mn-ea"/>
              </a:endParaRPr>
            </a:p>
          </p:txBody>
        </p:sp>
      </p:grpSp>
      <p:sp>
        <p:nvSpPr>
          <p:cNvPr id="2" name="圆角矩形标注 1">
            <a:extLst>
              <a:ext uri="{FF2B5EF4-FFF2-40B4-BE49-F238E27FC236}">
                <a16:creationId xmlns:a16="http://schemas.microsoft.com/office/drawing/2014/main" id="{11F7C248-9B0D-A34C-3664-8D263198CB76}"/>
              </a:ext>
            </a:extLst>
          </p:cNvPr>
          <p:cNvSpPr/>
          <p:nvPr/>
        </p:nvSpPr>
        <p:spPr>
          <a:xfrm>
            <a:off x="5421227" y="6023138"/>
            <a:ext cx="2514378" cy="604532"/>
          </a:xfrm>
          <a:prstGeom prst="wedgeRoundRectCallout">
            <a:avLst>
              <a:gd name="adj1" fmla="val -29001"/>
              <a:gd name="adj2" fmla="val -892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Hinder the details of different databases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4E33EA79-B998-2FE0-D7EF-1A5F1148A828}"/>
              </a:ext>
            </a:extLst>
          </p:cNvPr>
          <p:cNvSpPr/>
          <p:nvPr/>
        </p:nvSpPr>
        <p:spPr>
          <a:xfrm>
            <a:off x="8499278" y="1081420"/>
            <a:ext cx="2514378" cy="604532"/>
          </a:xfrm>
          <a:prstGeom prst="wedgeRoundRectCallout">
            <a:avLst>
              <a:gd name="adj1" fmla="val -46535"/>
              <a:gd name="adj2" fmla="val 18082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Implement by DB developers as patches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圆角矩形标注 30">
            <a:extLst>
              <a:ext uri="{FF2B5EF4-FFF2-40B4-BE49-F238E27FC236}">
                <a16:creationId xmlns:a16="http://schemas.microsoft.com/office/drawing/2014/main" id="{0D3CDBF5-6219-E637-1631-F486D9E83CE3}"/>
              </a:ext>
            </a:extLst>
          </p:cNvPr>
          <p:cNvSpPr/>
          <p:nvPr/>
        </p:nvSpPr>
        <p:spPr>
          <a:xfrm>
            <a:off x="4857505" y="758012"/>
            <a:ext cx="3100269" cy="604532"/>
          </a:xfrm>
          <a:prstGeom prst="wedgeRoundRectCallout">
            <a:avLst>
              <a:gd name="adj1" fmla="val -14868"/>
              <a:gd name="adj2" fmla="val 20243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Written by ML developers, not care about DB details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圆角矩形标注 58">
            <a:extLst>
              <a:ext uri="{FF2B5EF4-FFF2-40B4-BE49-F238E27FC236}">
                <a16:creationId xmlns:a16="http://schemas.microsoft.com/office/drawing/2014/main" id="{3234515C-884E-B42A-E2E2-5894042B9D71}"/>
              </a:ext>
            </a:extLst>
          </p:cNvPr>
          <p:cNvSpPr/>
          <p:nvPr/>
        </p:nvSpPr>
        <p:spPr>
          <a:xfrm>
            <a:off x="48337" y="5531015"/>
            <a:ext cx="3100269" cy="826680"/>
          </a:xfrm>
          <a:prstGeom prst="wedgeRoundRectCallout">
            <a:avLst>
              <a:gd name="adj1" fmla="val -10128"/>
              <a:gd name="adj2" fmla="val -14701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Accessed by DB users, operate database as usual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5" name="灯片编号占位符 64">
            <a:extLst>
              <a:ext uri="{FF2B5EF4-FFF2-40B4-BE49-F238E27FC236}">
                <a16:creationId xmlns:a16="http://schemas.microsoft.com/office/drawing/2014/main" id="{8EC596A3-DCDB-D3FD-8EBC-BBC31B01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0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1" grpId="0" animBg="1"/>
      <p:bldP spid="5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Workflow</a:t>
            </a:r>
            <a:endParaRPr lang="en-US" sz="3735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5C6B4B43-4E57-3F61-E4D4-80EC6856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27" y="2649236"/>
            <a:ext cx="5627914" cy="2215991"/>
          </a:xfrm>
          <a:prstGeom prst="rect">
            <a:avLst/>
          </a:prstGeom>
        </p:spPr>
      </p:pic>
      <p:pic>
        <p:nvPicPr>
          <p:cNvPr id="62" name="图片 23">
            <a:extLst>
              <a:ext uri="{FF2B5EF4-FFF2-40B4-BE49-F238E27FC236}">
                <a16:creationId xmlns:a16="http://schemas.microsoft.com/office/drawing/2014/main" id="{7038D573-0279-A1CC-977D-1FD11E6BC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82" y="1425192"/>
            <a:ext cx="5765718" cy="5228872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A78D3DC-FEC3-CEDF-436E-EADC768C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6350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DB Interactors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Flexible APIs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Push: send data to DB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Pull: fetch data from DB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Any combination in a session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Execute: trigger execution</a:t>
            </a: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Supported data types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Knob/hint/index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Sub-query/cardinality/cost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Plan/Latency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</a:t>
            </a: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F4E638-1A70-4AA9-254A-DCAD5502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25" y="1754946"/>
            <a:ext cx="5232126" cy="1510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3E7F54-2B60-3BD5-BFC8-BAFC521A5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35595"/>
            <a:ext cx="5557599" cy="296405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0147F39-C54D-722A-3256-95E47F57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9309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Implementation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1960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APIs in the interface: patches before/after each component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Built-in tools: commands/hooks, 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BE9EC7-40BF-AE30-D3C2-DA87FFCF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3" y="3184489"/>
            <a:ext cx="11534582" cy="2326507"/>
          </a:xfrm>
          <a:prstGeom prst="rect">
            <a:avLst/>
          </a:prstGeom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6E4953E6-A75A-B162-0AEA-2F4F51BACDE8}"/>
              </a:ext>
            </a:extLst>
          </p:cNvPr>
          <p:cNvSpPr/>
          <p:nvPr/>
        </p:nvSpPr>
        <p:spPr>
          <a:xfrm>
            <a:off x="3711809" y="5320842"/>
            <a:ext cx="2152973" cy="604532"/>
          </a:xfrm>
          <a:prstGeom prst="wedgeRoundRectCallout">
            <a:avLst>
              <a:gd name="adj1" fmla="val 39689"/>
              <a:gd name="adj2" fmla="val -23879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Examine whether to replace this data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99DD9682-A6A3-F198-4873-D4C50A861170}"/>
              </a:ext>
            </a:extLst>
          </p:cNvPr>
          <p:cNvSpPr/>
          <p:nvPr/>
        </p:nvSpPr>
        <p:spPr>
          <a:xfrm>
            <a:off x="6371596" y="5399030"/>
            <a:ext cx="2152972" cy="604532"/>
          </a:xfrm>
          <a:prstGeom prst="wedgeRoundRectCallout">
            <a:avLst>
              <a:gd name="adj1" fmla="val -31872"/>
              <a:gd name="adj2" fmla="val -25099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Examine whether to collect this data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C62DF8E-9459-26A7-5C50-D809F39B6425}"/>
              </a:ext>
            </a:extLst>
          </p:cNvPr>
          <p:cNvSpPr/>
          <p:nvPr/>
        </p:nvSpPr>
        <p:spPr>
          <a:xfrm>
            <a:off x="5453149" y="3740727"/>
            <a:ext cx="411633" cy="48213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280C4DF-67F3-B78C-0305-22980EF2407B}"/>
              </a:ext>
            </a:extLst>
          </p:cNvPr>
          <p:cNvSpPr/>
          <p:nvPr/>
        </p:nvSpPr>
        <p:spPr>
          <a:xfrm>
            <a:off x="6453448" y="3826627"/>
            <a:ext cx="411633" cy="48213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9C2377C2-FFDC-D5E4-2A71-80F5D9A2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05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a Pioneer in AI4DB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 typical cost-based query optimizer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4ABB2FC-BB55-9670-8F6E-D02E75F8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D0107B-FECE-4A69-A46A-3F54BD0591A6}"/>
              </a:ext>
            </a:extLst>
          </p:cNvPr>
          <p:cNvSpPr/>
          <p:nvPr/>
        </p:nvSpPr>
        <p:spPr>
          <a:xfrm>
            <a:off x="1926491" y="2275728"/>
            <a:ext cx="4542839" cy="333381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381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341240-CA78-459E-8C83-E467A16BE0CE}"/>
                  </a:ext>
                </a:extLst>
              </p:cNvPr>
              <p:cNvSpPr txBox="1"/>
              <p:nvPr/>
            </p:nvSpPr>
            <p:spPr>
              <a:xfrm>
                <a:off x="2099531" y="2480434"/>
                <a:ext cx="1515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Model</a:t>
                </a: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cost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341240-CA78-459E-8C83-E467A16BE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31" y="2480434"/>
                <a:ext cx="1515933" cy="646331"/>
              </a:xfrm>
              <a:prstGeom prst="rect">
                <a:avLst/>
              </a:prstGeom>
              <a:blipFill>
                <a:blip r:embed="rId3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00055B55-1DB2-4255-BD46-F76F745B4D7E}"/>
              </a:ext>
            </a:extLst>
          </p:cNvPr>
          <p:cNvSpPr/>
          <p:nvPr/>
        </p:nvSpPr>
        <p:spPr>
          <a:xfrm>
            <a:off x="3788503" y="3431779"/>
            <a:ext cx="2588357" cy="205560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ECDB57-04BB-4A09-9388-5B579189353F}"/>
                  </a:ext>
                </a:extLst>
              </p:cNvPr>
              <p:cNvSpPr txBox="1"/>
              <p:nvPr/>
            </p:nvSpPr>
            <p:spPr>
              <a:xfrm>
                <a:off x="3773380" y="4010814"/>
                <a:ext cx="14789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Cardinality Estimator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ECDB57-04BB-4A09-9388-5B5791893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80" y="4010814"/>
                <a:ext cx="1478908" cy="923330"/>
              </a:xfrm>
              <a:prstGeom prst="rect">
                <a:avLst/>
              </a:prstGeom>
              <a:blipFill>
                <a:blip r:embed="rId4"/>
                <a:stretch>
                  <a:fillRect t="-3974" r="-1235" b="-5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69C86F24-3442-48CB-A57E-6CDC5FC60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17" y="4664855"/>
            <a:ext cx="621135" cy="62113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F1800E8-9C68-457D-914B-6314736E73CA}"/>
              </a:ext>
            </a:extLst>
          </p:cNvPr>
          <p:cNvCxnSpPr>
            <a:cxnSpLocks/>
          </p:cNvCxnSpPr>
          <p:nvPr/>
        </p:nvCxnSpPr>
        <p:spPr>
          <a:xfrm>
            <a:off x="5213078" y="3431779"/>
            <a:ext cx="0" cy="2055608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8CB210A-D416-45F7-B735-EFB357CDC95B}"/>
              </a:ext>
            </a:extLst>
          </p:cNvPr>
          <p:cNvSpPr txBox="1"/>
          <p:nvPr/>
        </p:nvSpPr>
        <p:spPr>
          <a:xfrm>
            <a:off x="5317939" y="5164443"/>
            <a:ext cx="1031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sketches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B3662F-9733-4540-A23C-CFA2B96D58B1}"/>
              </a:ext>
            </a:extLst>
          </p:cNvPr>
          <p:cNvCxnSpPr/>
          <p:nvPr/>
        </p:nvCxnSpPr>
        <p:spPr>
          <a:xfrm flipH="1">
            <a:off x="1926491" y="3313156"/>
            <a:ext cx="4542839" cy="0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81E96C-A46B-4D49-BB0F-F0DD386C0632}"/>
              </a:ext>
            </a:extLst>
          </p:cNvPr>
          <p:cNvSpPr txBox="1"/>
          <p:nvPr/>
        </p:nvSpPr>
        <p:spPr>
          <a:xfrm>
            <a:off x="1875740" y="4010814"/>
            <a:ext cx="187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formulas and constant numbers</a:t>
            </a:r>
          </a:p>
        </p:txBody>
      </p:sp>
      <p:pic>
        <p:nvPicPr>
          <p:cNvPr id="78" name="Graphic 77" descr="Database with solid fill">
            <a:extLst>
              <a:ext uri="{FF2B5EF4-FFF2-40B4-BE49-F238E27FC236}">
                <a16:creationId xmlns:a16="http://schemas.microsoft.com/office/drawing/2014/main" id="{44F0FC66-8E97-48FE-993F-908EF87BF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5833" y="2539159"/>
            <a:ext cx="434227" cy="43422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92E3ACD-0352-486D-B10D-A7FDD8D245A8}"/>
              </a:ext>
            </a:extLst>
          </p:cNvPr>
          <p:cNvSpPr txBox="1"/>
          <p:nvPr/>
        </p:nvSpPr>
        <p:spPr>
          <a:xfrm>
            <a:off x="8423431" y="2230401"/>
            <a:ext cx="15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A43E7D-0C33-425E-99A7-09A7FEEA509D}"/>
              </a:ext>
            </a:extLst>
          </p:cNvPr>
          <p:cNvSpPr txBox="1"/>
          <p:nvPr/>
        </p:nvSpPr>
        <p:spPr>
          <a:xfrm>
            <a:off x="6628534" y="2230401"/>
            <a:ext cx="15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EB15CE2-FA77-4581-95AE-992682753C6A}"/>
              </a:ext>
            </a:extLst>
          </p:cNvPr>
          <p:cNvSpPr/>
          <p:nvPr/>
        </p:nvSpPr>
        <p:spPr>
          <a:xfrm>
            <a:off x="6947802" y="3172244"/>
            <a:ext cx="3313450" cy="211273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381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E82237A-9F2A-4784-96DE-796A0BEFC7F5}"/>
              </a:ext>
            </a:extLst>
          </p:cNvPr>
          <p:cNvSpPr txBox="1"/>
          <p:nvPr/>
        </p:nvSpPr>
        <p:spPr>
          <a:xfrm>
            <a:off x="6995660" y="4543660"/>
            <a:ext cx="161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cost-based search algorithm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DCF39F-DE8E-4927-8A45-95391F18B66F}"/>
              </a:ext>
            </a:extLst>
          </p:cNvPr>
          <p:cNvSpPr txBox="1"/>
          <p:nvPr/>
        </p:nvSpPr>
        <p:spPr>
          <a:xfrm>
            <a:off x="8607306" y="3819471"/>
            <a:ext cx="151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Plan Enumerator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21AC31-33D7-4D21-A3D6-07C8B1C7820D}"/>
              </a:ext>
            </a:extLst>
          </p:cNvPr>
          <p:cNvCxnSpPr>
            <a:cxnSpLocks/>
          </p:cNvCxnSpPr>
          <p:nvPr/>
        </p:nvCxnSpPr>
        <p:spPr>
          <a:xfrm>
            <a:off x="8559450" y="3192578"/>
            <a:ext cx="0" cy="2055608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244B49E-6740-4FAB-8AFA-CAAE4C5665FE}"/>
              </a:ext>
            </a:extLst>
          </p:cNvPr>
          <p:cNvSpPr txBox="1"/>
          <p:nvPr/>
        </p:nvSpPr>
        <p:spPr>
          <a:xfrm>
            <a:off x="9052298" y="5402183"/>
            <a:ext cx="126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Execution Plan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5FF8164-E05D-471E-B872-B0A560711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58" y="5498577"/>
            <a:ext cx="497399" cy="497399"/>
          </a:xfrm>
          <a:prstGeom prst="rect">
            <a:avLst/>
          </a:prstGeom>
        </p:spPr>
      </p:pic>
      <p:sp>
        <p:nvSpPr>
          <p:cNvPr id="96" name="Arrow: Right 95">
            <a:extLst>
              <a:ext uri="{FF2B5EF4-FFF2-40B4-BE49-F238E27FC236}">
                <a16:creationId xmlns:a16="http://schemas.microsoft.com/office/drawing/2014/main" id="{EC6C588B-33F9-49B1-9968-7A87F245B514}"/>
              </a:ext>
            </a:extLst>
          </p:cNvPr>
          <p:cNvSpPr/>
          <p:nvPr/>
        </p:nvSpPr>
        <p:spPr>
          <a:xfrm rot="10800000">
            <a:off x="6480025" y="2587944"/>
            <a:ext cx="745685" cy="182880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Arrow: Left-Right 96">
            <a:extLst>
              <a:ext uri="{FF2B5EF4-FFF2-40B4-BE49-F238E27FC236}">
                <a16:creationId xmlns:a16="http://schemas.microsoft.com/office/drawing/2014/main" id="{FEE21AE7-5E93-46AF-8ECF-CB5565FC93D5}"/>
              </a:ext>
            </a:extLst>
          </p:cNvPr>
          <p:cNvSpPr/>
          <p:nvPr/>
        </p:nvSpPr>
        <p:spPr>
          <a:xfrm>
            <a:off x="6488551" y="4247239"/>
            <a:ext cx="459251" cy="182880"/>
          </a:xfrm>
          <a:prstGeom prst="left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6AC26E8E-E77A-48FD-AC62-7D6FE77DFFB1}"/>
              </a:ext>
            </a:extLst>
          </p:cNvPr>
          <p:cNvSpPr/>
          <p:nvPr/>
        </p:nvSpPr>
        <p:spPr>
          <a:xfrm rot="5400000">
            <a:off x="8905247" y="2785707"/>
            <a:ext cx="586936" cy="182880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24F26BE5-45A2-427D-81CB-658CEEB7FF59}"/>
              </a:ext>
            </a:extLst>
          </p:cNvPr>
          <p:cNvSpPr/>
          <p:nvPr/>
        </p:nvSpPr>
        <p:spPr>
          <a:xfrm rot="5400000">
            <a:off x="7274450" y="2974805"/>
            <a:ext cx="208738" cy="182880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5490C19E-DEA2-4E96-B7F7-85164DADA7A1}"/>
              </a:ext>
            </a:extLst>
          </p:cNvPr>
          <p:cNvSpPr/>
          <p:nvPr/>
        </p:nvSpPr>
        <p:spPr>
          <a:xfrm rot="10800000">
            <a:off x="8767249" y="5629461"/>
            <a:ext cx="370949" cy="191774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2EC1D4F7-9FFE-44C3-8B65-D97AA9BBF880}"/>
              </a:ext>
            </a:extLst>
          </p:cNvPr>
          <p:cNvSpPr/>
          <p:nvPr/>
        </p:nvSpPr>
        <p:spPr>
          <a:xfrm rot="5400000">
            <a:off x="9577481" y="5307751"/>
            <a:ext cx="213600" cy="168052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B78674-A01B-4785-AB95-653DA7C0A20D}"/>
              </a:ext>
            </a:extLst>
          </p:cNvPr>
          <p:cNvSpPr txBox="1"/>
          <p:nvPr/>
        </p:nvSpPr>
        <p:spPr>
          <a:xfrm>
            <a:off x="7535607" y="5326930"/>
            <a:ext cx="1023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execution engine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3D5B76A-0360-48F8-AF52-0A14B67B4F54}"/>
              </a:ext>
            </a:extLst>
          </p:cNvPr>
          <p:cNvSpPr txBox="1"/>
          <p:nvPr/>
        </p:nvSpPr>
        <p:spPr>
          <a:xfrm>
            <a:off x="3506265" y="410314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61F45E-B8AC-4E8A-9D7F-F4C61EF09FD4}"/>
                  </a:ext>
                </a:extLst>
              </p:cNvPr>
              <p:cNvSpPr txBox="1"/>
              <p:nvPr/>
            </p:nvSpPr>
            <p:spPr>
              <a:xfrm>
                <a:off x="6470142" y="3942637"/>
                <a:ext cx="456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61F45E-B8AC-4E8A-9D7F-F4C61EF0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42" y="3942637"/>
                <a:ext cx="45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E784694-1DD7-4FB4-B3E4-BC5449C65342}"/>
                  </a:ext>
                </a:extLst>
              </p:cNvPr>
              <p:cNvSpPr txBox="1"/>
              <p:nvPr/>
            </p:nvSpPr>
            <p:spPr>
              <a:xfrm>
                <a:off x="6415543" y="4400240"/>
                <a:ext cx="565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E784694-1DD7-4FB4-B3E4-BC5449C6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43" y="4400240"/>
                <a:ext cx="565937" cy="369332"/>
              </a:xfrm>
              <a:prstGeom prst="rect">
                <a:avLst/>
              </a:prstGeom>
              <a:blipFill>
                <a:blip r:embed="rId10"/>
                <a:stretch>
                  <a:fillRect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0637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Applications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4 AI4DB tasks, 15+ algorithms on PostgreSQL and Spark 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Easy to extend to similar tasks: view advisor, learned cost model…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AD2ACB-1074-438C-CE1C-6F87F117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144" y="2485682"/>
            <a:ext cx="5999711" cy="4057359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302A8AF2-5C94-A81A-A551-F0918A6E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4296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Evaluations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0866645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AI4DB algorithms may not always work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well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By </a:t>
            </a:r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PilotScope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, we know how/when it could perform well/bad  guidelines for future research</a:t>
            </a:r>
          </a:p>
          <a:p>
            <a:pPr marL="228600" lvl="1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9E6CF-AA6D-B0E9-89FD-52E0CBCA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39" y="2264275"/>
            <a:ext cx="7907594" cy="433101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E3445C2-149B-D258-5D03-37C1C3C865CE}"/>
              </a:ext>
            </a:extLst>
          </p:cNvPr>
          <p:cNvSpPr/>
          <p:nvPr/>
        </p:nvSpPr>
        <p:spPr>
          <a:xfrm>
            <a:off x="3469539" y="2616175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EA99CE8-9D10-E54D-B246-0D5AEF65D8CE}"/>
              </a:ext>
            </a:extLst>
          </p:cNvPr>
          <p:cNvSpPr/>
          <p:nvPr/>
        </p:nvSpPr>
        <p:spPr>
          <a:xfrm>
            <a:off x="5456879" y="2607867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D80AD9F-63BE-3FF5-FDEB-33E59F73F2E5}"/>
              </a:ext>
            </a:extLst>
          </p:cNvPr>
          <p:cNvSpPr/>
          <p:nvPr/>
        </p:nvSpPr>
        <p:spPr>
          <a:xfrm>
            <a:off x="7398951" y="2616175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D6BBBDB-48A7-B21A-34E0-A4958BC0D9C1}"/>
              </a:ext>
            </a:extLst>
          </p:cNvPr>
          <p:cNvSpPr/>
          <p:nvPr/>
        </p:nvSpPr>
        <p:spPr>
          <a:xfrm>
            <a:off x="9386291" y="2616175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94D9B3-F34D-0C2B-082E-269846615499}"/>
              </a:ext>
            </a:extLst>
          </p:cNvPr>
          <p:cNvSpPr/>
          <p:nvPr/>
        </p:nvSpPr>
        <p:spPr>
          <a:xfrm>
            <a:off x="9632866" y="2439848"/>
            <a:ext cx="773723" cy="1056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EF84D5-B56A-5BEB-2CC8-C79A99B09A2B}"/>
              </a:ext>
            </a:extLst>
          </p:cNvPr>
          <p:cNvSpPr txBox="1"/>
          <p:nvPr/>
        </p:nvSpPr>
        <p:spPr>
          <a:xfrm>
            <a:off x="3740193" y="6550339"/>
            <a:ext cx="11989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2024]</a:t>
            </a: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D456316B-2C59-94C2-831E-1A809151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858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Evaluations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Overhead of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PilotScope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is negligible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9E6CF-AA6D-B0E9-89FD-52E0CBCA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38" y="1932017"/>
            <a:ext cx="7907594" cy="433101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E3445C2-149B-D258-5D03-37C1C3C865CE}"/>
              </a:ext>
            </a:extLst>
          </p:cNvPr>
          <p:cNvSpPr/>
          <p:nvPr/>
        </p:nvSpPr>
        <p:spPr>
          <a:xfrm>
            <a:off x="2808724" y="2311446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8B305F9-FB62-91C6-D6C5-3C1480E7A12A}"/>
              </a:ext>
            </a:extLst>
          </p:cNvPr>
          <p:cNvSpPr/>
          <p:nvPr/>
        </p:nvSpPr>
        <p:spPr>
          <a:xfrm>
            <a:off x="4775857" y="2294739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18137C0-4C60-6613-51B9-5097A776C26B}"/>
              </a:ext>
            </a:extLst>
          </p:cNvPr>
          <p:cNvSpPr/>
          <p:nvPr/>
        </p:nvSpPr>
        <p:spPr>
          <a:xfrm>
            <a:off x="6685885" y="2297985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89201DA-3822-2A4A-69F2-792754FACDF9}"/>
              </a:ext>
            </a:extLst>
          </p:cNvPr>
          <p:cNvSpPr/>
          <p:nvPr/>
        </p:nvSpPr>
        <p:spPr>
          <a:xfrm>
            <a:off x="8653018" y="2281278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95E16-F653-61F9-3E88-A9BCF460657F}"/>
              </a:ext>
            </a:extLst>
          </p:cNvPr>
          <p:cNvSpPr txBox="1"/>
          <p:nvPr/>
        </p:nvSpPr>
        <p:spPr>
          <a:xfrm>
            <a:off x="2143003" y="6295068"/>
            <a:ext cx="869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2024]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2BFA7F5A-A8A7-6614-CADC-918FAC25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2800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Evaluations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PilotScope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could support to deploy and run multiple AI4DB algorithms at the same time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1 + 1 &gt; 2?  not always hold, correlations are complex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 new and interesting topic in AI4DB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F12DB-6B63-A79D-2BE8-147416DA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21" y="3314123"/>
            <a:ext cx="9564774" cy="2859457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5937D402-1EF6-962B-FE70-5D71110D1AA5}"/>
              </a:ext>
            </a:extLst>
          </p:cNvPr>
          <p:cNvSpPr/>
          <p:nvPr/>
        </p:nvSpPr>
        <p:spPr>
          <a:xfrm>
            <a:off x="2714822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47268AF-A8C7-037F-FF7B-51DD87799F26}"/>
              </a:ext>
            </a:extLst>
          </p:cNvPr>
          <p:cNvSpPr/>
          <p:nvPr/>
        </p:nvSpPr>
        <p:spPr>
          <a:xfrm>
            <a:off x="5075850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7425001-7AAF-885C-F51C-2D1629C6BA13}"/>
              </a:ext>
            </a:extLst>
          </p:cNvPr>
          <p:cNvSpPr/>
          <p:nvPr/>
        </p:nvSpPr>
        <p:spPr>
          <a:xfrm>
            <a:off x="7326681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5F6672-61BB-D1CA-DC12-F9EDFCBF1223}"/>
              </a:ext>
            </a:extLst>
          </p:cNvPr>
          <p:cNvSpPr/>
          <p:nvPr/>
        </p:nvSpPr>
        <p:spPr>
          <a:xfrm>
            <a:off x="9687709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A16811-8039-D7CC-473A-C3E0E0AAD6A7}"/>
              </a:ext>
            </a:extLst>
          </p:cNvPr>
          <p:cNvSpPr txBox="1"/>
          <p:nvPr/>
        </p:nvSpPr>
        <p:spPr>
          <a:xfrm>
            <a:off x="2080746" y="6173580"/>
            <a:ext cx="869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2024]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E942C18D-DC03-A3A9-11F5-BEE9B0BF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9846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More to Come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Open-Source: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  <a:hlinkClick r:id="rId3"/>
              </a:rPr>
              <a:t>https://github.com/alibaba/pilotscope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Welcome for the contributions </a:t>
            </a:r>
          </a:p>
          <a:p>
            <a:pPr marL="57150" lvl="1" indent="0">
              <a:spcBef>
                <a:spcPts val="100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to build this community together</a:t>
            </a:r>
          </a:p>
          <a:p>
            <a:pPr marL="57150" lvl="1" indent="0">
              <a:spcBef>
                <a:spcPts val="1000"/>
              </a:spcBef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" lvl="1" indent="0">
              <a:spcBef>
                <a:spcPts val="100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FFA3F9-AC90-8A64-ED60-A4B49218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681" y="1846266"/>
            <a:ext cx="5533103" cy="47785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01DDF5-EB0D-6D43-0057-1114CC52A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369" y="3596677"/>
            <a:ext cx="1724019" cy="17240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D185AE-F793-3982-B7F3-93249756081D}"/>
              </a:ext>
            </a:extLst>
          </p:cNvPr>
          <p:cNvSpPr txBox="1"/>
          <p:nvPr/>
        </p:nvSpPr>
        <p:spPr>
          <a:xfrm>
            <a:off x="5366651" y="6543041"/>
            <a:ext cx="6825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 generated by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Tongyi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Wanxiang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(https://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tongyi.aliyun.com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wanxiang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/)</a:t>
            </a:r>
            <a:endParaRPr lang="en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EAA03A7-6264-27B1-9514-7656133E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8246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797" y="1756476"/>
            <a:ext cx="5695663" cy="1325563"/>
          </a:xfrm>
        </p:spPr>
        <p:txBody>
          <a:bodyPr>
            <a:normAutofit/>
          </a:bodyPr>
          <a:lstStyle/>
          <a:p>
            <a:r>
              <a:rPr lang="en-US" sz="3733" dirty="0">
                <a:solidFill>
                  <a:srgbClr val="2225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Demo Time!</a:t>
            </a:r>
            <a:endParaRPr lang="en-US" sz="3733" dirty="0">
              <a:solidFill>
                <a:srgbClr val="22256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FFF90F-D152-99BE-5C84-50CE0DE7D981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12490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Demo</a:t>
            </a:r>
            <a:endParaRPr lang="en-US" sz="3735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926482-B94C-2367-B9DE-5E355340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43" y="3082039"/>
            <a:ext cx="2289313" cy="2289313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8A7403A-B6E9-D6BD-DCC1-43F86F98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2132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Summary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Future Opportunities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5: Summary and Future Opportunities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3711220-40D4-B2EB-3CB1-0A27BA04A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95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45918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Query optimizer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is a suitable experimental plot for AI4DB  the prosperity of learned methods are developed in recent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to cost plans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Cardinality plays the most important role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Cardinality estimation: data-driven, query-driven and hybrid methods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Cost model: models for single/concurrent queries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Exhibit advantages in benchmark evaluations, but still not ready for actual deployment with some shortcomings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4C5D72E-684B-061E-9023-422C5D08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96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 to explore plan space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 the value network to explore plans from scratch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 to steer existing query optimizers with different knobs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: from learning-to-predict to learning-to-rank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Eraser: eliminate performance regressions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Applications and deployment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Some attempts on customized systems and tasks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for ease of deployment, generally appliable to multiple algorithms and systems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A36C12C-6C84-35BC-A54D-04201EF5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97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237755" y="224982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右箭头 59"/>
          <p:cNvSpPr/>
          <p:nvPr/>
        </p:nvSpPr>
        <p:spPr>
          <a:xfrm rot="20093550">
            <a:off x="3884321" y="3594456"/>
            <a:ext cx="3219247" cy="451630"/>
          </a:xfrm>
          <a:prstGeom prst="rightArrow">
            <a:avLst>
              <a:gd name="adj1" fmla="val 44630"/>
              <a:gd name="adj2" fmla="val 12259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Content Placeholder 2"/>
          <p:cNvSpPr txBox="1"/>
          <p:nvPr/>
        </p:nvSpPr>
        <p:spPr>
          <a:xfrm>
            <a:off x="368384" y="1537303"/>
            <a:ext cx="11249051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Final goals: practical and intelligent query optimizer and beyond</a:t>
            </a: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Title 1"/>
          <p:cNvSpPr txBox="1"/>
          <p:nvPr/>
        </p:nvSpPr>
        <p:spPr>
          <a:xfrm>
            <a:off x="541031" y="3207459"/>
            <a:ext cx="4937020" cy="82141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 still have a long way to go!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195044-212E-3518-A716-BE425EE13F3F}"/>
              </a:ext>
            </a:extLst>
          </p:cNvPr>
          <p:cNvGrpSpPr/>
          <p:nvPr/>
        </p:nvGrpSpPr>
        <p:grpSpPr>
          <a:xfrm>
            <a:off x="1583692" y="2374753"/>
            <a:ext cx="11917202" cy="4263254"/>
            <a:chOff x="1726197" y="1650357"/>
            <a:chExt cx="11917202" cy="4263254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624091EF-6F85-687A-FBBA-F5414B0EB0E7}"/>
                </a:ext>
              </a:extLst>
            </p:cNvPr>
            <p:cNvSpPr txBox="1">
              <a:spLocks/>
            </p:cNvSpPr>
            <p:nvPr/>
          </p:nvSpPr>
          <p:spPr>
            <a:xfrm>
              <a:off x="8867911" y="2476441"/>
              <a:ext cx="4775488" cy="883871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System Deployment</a:t>
              </a:r>
            </a:p>
          </p:txBody>
        </p:sp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BF7E479C-CE80-4C19-53AA-F27863F9F51A}"/>
                </a:ext>
              </a:extLst>
            </p:cNvPr>
            <p:cNvCxnSpPr>
              <a:cxnSpLocks/>
            </p:cNvCxnSpPr>
            <p:nvPr/>
          </p:nvCxnSpPr>
          <p:spPr>
            <a:xfrm>
              <a:off x="5783962" y="4464580"/>
              <a:ext cx="6120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3F5B843-188B-9073-AA36-E7A83ECB9EDA}"/>
                </a:ext>
              </a:extLst>
            </p:cNvPr>
            <p:cNvCxnSpPr>
              <a:cxnSpLocks/>
            </p:cNvCxnSpPr>
            <p:nvPr/>
          </p:nvCxnSpPr>
          <p:spPr>
            <a:xfrm>
              <a:off x="7346641" y="3828535"/>
              <a:ext cx="4536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92E85E9-F8F2-2CC1-3FD9-D03F27205626}"/>
                </a:ext>
              </a:extLst>
            </p:cNvPr>
            <p:cNvCxnSpPr>
              <a:cxnSpLocks/>
            </p:cNvCxnSpPr>
            <p:nvPr/>
          </p:nvCxnSpPr>
          <p:spPr>
            <a:xfrm>
              <a:off x="8935928" y="3191320"/>
              <a:ext cx="2952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61581A6-053A-B4F9-148B-8AD7B9DD40D7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62" y="5155644"/>
              <a:ext cx="7668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6" descr="Big data - Free networking icons">
              <a:extLst>
                <a:ext uri="{FF2B5EF4-FFF2-40B4-BE49-F238E27FC236}">
                  <a16:creationId xmlns:a16="http://schemas.microsoft.com/office/drawing/2014/main" id="{BA88D7E9-39AD-6B75-0825-4EBD25C1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2908" y="1650357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FE488A-C998-FA7E-307F-275C4CC2BAC9}"/>
                </a:ext>
              </a:extLst>
            </p:cNvPr>
            <p:cNvSpPr txBox="1">
              <a:spLocks/>
            </p:cNvSpPr>
            <p:nvPr/>
          </p:nvSpPr>
          <p:spPr>
            <a:xfrm>
              <a:off x="2654730" y="5198126"/>
              <a:ext cx="4319578" cy="596012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Existing Traditional Query Optimizer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38B51A0-52D5-754D-4DBA-02A4C4B983E7}"/>
                </a:ext>
              </a:extLst>
            </p:cNvPr>
            <p:cNvSpPr txBox="1">
              <a:spLocks/>
            </p:cNvSpPr>
            <p:nvPr/>
          </p:nvSpPr>
          <p:spPr>
            <a:xfrm>
              <a:off x="10064275" y="1650357"/>
              <a:ext cx="1913368" cy="868363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Intelligent Query Optimizer</a:t>
              </a:r>
              <a:endParaRPr lang="en-US" sz="1800">
                <a:solidFill>
                  <a:srgbClr val="002060"/>
                </a:solidFill>
              </a:endParaRPr>
            </a:p>
          </p:txBody>
        </p:sp>
        <p:pic>
          <p:nvPicPr>
            <p:cNvPr id="12" name="Picture 32" descr="Database Icons Set on White Background. Line... - Stock Illustration  [63889406] - PIXTA">
              <a:extLst>
                <a:ext uri="{FF2B5EF4-FFF2-40B4-BE49-F238E27FC236}">
                  <a16:creationId xmlns:a16="http://schemas.microsoft.com/office/drawing/2014/main" id="{080E2F10-A1F0-1934-7173-257EEBEBAB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4" t="72863" r="27473" b="5325"/>
            <a:stretch/>
          </p:blipFill>
          <p:spPr bwMode="auto">
            <a:xfrm>
              <a:off x="1726197" y="5121611"/>
              <a:ext cx="773322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0" descr="Settings Icon, Gear Icon Vector, Gear Symbol Illustration. for Web Sites  Our Mobile. Stock Vector - Illustration of vector, icon: 151065050">
              <a:extLst>
                <a:ext uri="{FF2B5EF4-FFF2-40B4-BE49-F238E27FC236}">
                  <a16:creationId xmlns:a16="http://schemas.microsoft.com/office/drawing/2014/main" id="{CD0CFCFD-84D8-C771-402B-24275E973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000" y1="74000" x2="44000" y2="74000"/>
                          <a14:foregroundMark x1="78000" y1="61375" x2="78000" y2="61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960" y="4340681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71733B16-75FF-B567-EBD0-3CD7D2CE9B7A}"/>
                </a:ext>
              </a:extLst>
            </p:cNvPr>
            <p:cNvSpPr txBox="1">
              <a:spLocks/>
            </p:cNvSpPr>
            <p:nvPr/>
          </p:nvSpPr>
          <p:spPr>
            <a:xfrm>
              <a:off x="4183498" y="4353378"/>
              <a:ext cx="7445789" cy="960100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 to Cost Plans</a:t>
              </a:r>
            </a:p>
          </p:txBody>
        </p:sp>
        <p:pic>
          <p:nvPicPr>
            <p:cNvPr id="18" name="Picture 20" descr="about-the-data-icon | GO Public Schools West Contra Costa">
              <a:extLst>
                <a:ext uri="{FF2B5EF4-FFF2-40B4-BE49-F238E27FC236}">
                  <a16:creationId xmlns:a16="http://schemas.microsoft.com/office/drawing/2014/main" id="{60963E40-F468-0D45-A82B-BCDE95917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834" y="2977802"/>
              <a:ext cx="786482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47405243-3152-A755-01A3-8B2BD47D631C}"/>
                </a:ext>
              </a:extLst>
            </p:cNvPr>
            <p:cNvSpPr txBox="1">
              <a:spLocks/>
            </p:cNvSpPr>
            <p:nvPr/>
          </p:nvSpPr>
          <p:spPr>
            <a:xfrm>
              <a:off x="7335121" y="3151570"/>
              <a:ext cx="5480763" cy="769674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Applications in Real-World Scenarios</a:t>
              </a:r>
            </a:p>
          </p:txBody>
        </p:sp>
        <p:pic>
          <p:nvPicPr>
            <p:cNvPr id="23" name="Picture 4" descr="Service Tool icon on white background 2386433 Vector Art at Vecteezy">
              <a:extLst>
                <a:ext uri="{FF2B5EF4-FFF2-40B4-BE49-F238E27FC236}">
                  <a16:creationId xmlns:a16="http://schemas.microsoft.com/office/drawing/2014/main" id="{C47174FC-AE95-8BC8-BA28-E27A538CE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0222" y1="71111" x2="70222" y2="71111"/>
                          <a14:foregroundMark x1="32444" y1="24000" x2="32444" y2="2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725" y="2327837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software, framework and automation line icon 2152207 Vector Art at Vecteezy">
              <a:extLst>
                <a:ext uri="{FF2B5EF4-FFF2-40B4-BE49-F238E27FC236}">
                  <a16:creationId xmlns:a16="http://schemas.microsoft.com/office/drawing/2014/main" id="{F10D89BD-7EFB-BEA4-B6BB-58F76DA2C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4" t="20782" r="22786" b="21980"/>
            <a:stretch/>
          </p:blipFill>
          <p:spPr bwMode="auto">
            <a:xfrm>
              <a:off x="4748329" y="3697532"/>
              <a:ext cx="669197" cy="6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F413F55D-19B7-0570-91EC-A67597B7AD21}"/>
                </a:ext>
              </a:extLst>
            </p:cNvPr>
            <p:cNvSpPr txBox="1">
              <a:spLocks/>
            </p:cNvSpPr>
            <p:nvPr/>
          </p:nvSpPr>
          <p:spPr>
            <a:xfrm>
              <a:off x="5748851" y="3764568"/>
              <a:ext cx="4775479" cy="82141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 to Explore Plan Space </a:t>
              </a: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C8A64B2D-B97D-1309-A217-9B0CA68647D6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1" y="5804338"/>
              <a:ext cx="9288000" cy="36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C5BF8E83-273F-81EA-593C-08A266F773C5}"/>
                </a:ext>
              </a:extLst>
            </p:cNvPr>
            <p:cNvCxnSpPr>
              <a:cxnSpLocks/>
            </p:cNvCxnSpPr>
            <p:nvPr/>
          </p:nvCxnSpPr>
          <p:spPr>
            <a:xfrm>
              <a:off x="2621846" y="5159689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81BF6569-BC7F-0786-96F2-873C950BC9D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846" y="5125329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377F08CC-F5AA-EC08-45E0-3724B2BBDB45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42" y="4463915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935E5254-3780-7BB8-9BE6-65703933D386}"/>
                </a:ext>
              </a:extLst>
            </p:cNvPr>
            <p:cNvCxnSpPr>
              <a:cxnSpLocks/>
            </p:cNvCxnSpPr>
            <p:nvPr/>
          </p:nvCxnSpPr>
          <p:spPr>
            <a:xfrm>
              <a:off x="4188976" y="4437611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DF8B8F6A-E991-E0C3-4853-889E85C08CF4}"/>
                </a:ext>
              </a:extLst>
            </p:cNvPr>
            <p:cNvCxnSpPr>
              <a:cxnSpLocks/>
            </p:cNvCxnSpPr>
            <p:nvPr/>
          </p:nvCxnSpPr>
          <p:spPr>
            <a:xfrm>
              <a:off x="5758669" y="3833736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2D921947-AC52-C49E-61C9-E3A3417FF7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1403" y="3807432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86060EFE-F49F-EE89-2FF5-94441F28ECF0}"/>
                </a:ext>
              </a:extLst>
            </p:cNvPr>
            <p:cNvCxnSpPr>
              <a:cxnSpLocks/>
            </p:cNvCxnSpPr>
            <p:nvPr/>
          </p:nvCxnSpPr>
          <p:spPr>
            <a:xfrm>
              <a:off x="7335122" y="3188680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9D33FE7F-09C6-631E-3A6D-4C501E9396F1}"/>
                </a:ext>
              </a:extLst>
            </p:cNvPr>
            <p:cNvCxnSpPr>
              <a:cxnSpLocks/>
            </p:cNvCxnSpPr>
            <p:nvPr/>
          </p:nvCxnSpPr>
          <p:spPr>
            <a:xfrm>
              <a:off x="7323568" y="3162376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>
              <a:extLst>
                <a:ext uri="{FF2B5EF4-FFF2-40B4-BE49-F238E27FC236}">
                  <a16:creationId xmlns:a16="http://schemas.microsoft.com/office/drawing/2014/main" id="{97F488AB-D87B-A419-355B-0023B7465A23}"/>
                </a:ext>
              </a:extLst>
            </p:cNvPr>
            <p:cNvCxnSpPr>
              <a:cxnSpLocks/>
            </p:cNvCxnSpPr>
            <p:nvPr/>
          </p:nvCxnSpPr>
          <p:spPr>
            <a:xfrm>
              <a:off x="8904834" y="2533262"/>
              <a:ext cx="3024000" cy="36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6BC1DFB6-51D4-A3ED-5D9D-51E874C0982E}"/>
                </a:ext>
              </a:extLst>
            </p:cNvPr>
            <p:cNvCxnSpPr>
              <a:cxnSpLocks/>
            </p:cNvCxnSpPr>
            <p:nvPr/>
          </p:nvCxnSpPr>
          <p:spPr>
            <a:xfrm>
              <a:off x="8907568" y="2506958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B8B54381-27EB-0EB7-C7CC-0F664980B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912293" y="2518833"/>
              <a:ext cx="0" cy="3312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BDF11605-2913-DF98-5395-2936A9B5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98</a:t>
            </a:fld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6243</Words>
  <Application>Microsoft Office PowerPoint</Application>
  <PresentationFormat>Widescreen</PresentationFormat>
  <Paragraphs>1610</Paragraphs>
  <Slides>105</Slides>
  <Notes>105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等线</vt:lpstr>
      <vt:lpstr>等线 Light</vt:lpstr>
      <vt:lpstr>Microsoft YaHei</vt:lpstr>
      <vt:lpstr>Arial</vt:lpstr>
      <vt:lpstr>Calibri</vt:lpstr>
      <vt:lpstr>Cambria Math</vt:lpstr>
      <vt:lpstr>Times New Roman</vt:lpstr>
      <vt:lpstr>Wingdings</vt:lpstr>
      <vt:lpstr>Office 主题​​</vt:lpstr>
      <vt:lpstr>Learned Query Optimizer: What is New  and What is Next</vt:lpstr>
      <vt:lpstr>Speakers</vt:lpstr>
      <vt:lpstr>PowerPoint Presentation</vt:lpstr>
      <vt:lpstr>Towards being AI Native: Tasks and Values</vt:lpstr>
      <vt:lpstr>PowerPoint Presentation</vt:lpstr>
      <vt:lpstr>PowerPoint Presentation</vt:lpstr>
      <vt:lpstr>Query Optimizer: a Well-Defined Problem</vt:lpstr>
      <vt:lpstr>Query Optimizer: a Difficult Task</vt:lpstr>
      <vt:lpstr>Learned Query Optimizer: a Pioneer in AI4DB</vt:lpstr>
      <vt:lpstr>Learned Query Optimizer: a Pioneer in AI4DB</vt:lpstr>
      <vt:lpstr>Learned Query Optimizer: Advances and Next</vt:lpstr>
      <vt:lpstr>PowerPoint Presentation</vt:lpstr>
      <vt:lpstr>PowerPoint Presentation</vt:lpstr>
      <vt:lpstr>PowerPoint Presentation</vt:lpstr>
      <vt:lpstr>Cardinality &amp; Cost</vt:lpstr>
      <vt:lpstr>Cardinality &amp; Cost</vt:lpstr>
      <vt:lpstr>Cardinality &amp; Cost</vt:lpstr>
      <vt:lpstr>Cardinality &amp; Cost</vt:lpstr>
      <vt:lpstr>PowerPoint Presentation</vt:lpstr>
      <vt:lpstr>Traditional Methods</vt:lpstr>
      <vt:lpstr>Learned Methods: An Overview</vt:lpstr>
      <vt:lpstr>Data-Driven Methods</vt:lpstr>
      <vt:lpstr>Data-Driven Methods</vt:lpstr>
      <vt:lpstr>Data-Driven Methods</vt:lpstr>
      <vt:lpstr>Data-Driven Methods</vt:lpstr>
      <vt:lpstr>Data-Driven Methods</vt:lpstr>
      <vt:lpstr>Data-Driven Methods</vt:lpstr>
      <vt:lpstr>Data-Driven Methods</vt:lpstr>
      <vt:lpstr>Data-Driven Methods</vt:lpstr>
      <vt:lpstr>Learned Methods: An Overview</vt:lpstr>
      <vt:lpstr>Query-Driven Methods</vt:lpstr>
      <vt:lpstr>Query-Driven Methods</vt:lpstr>
      <vt:lpstr>Query-Driven Methods</vt:lpstr>
      <vt:lpstr>Query-Driven Methods</vt:lpstr>
      <vt:lpstr>Learned Methods: An Overview</vt:lpstr>
      <vt:lpstr>Hybrid Methods</vt:lpstr>
      <vt:lpstr>Hybrid Methods</vt:lpstr>
      <vt:lpstr>Hybrid Methods</vt:lpstr>
      <vt:lpstr>Benchmark Evaluations</vt:lpstr>
      <vt:lpstr>Benchmark Evaluations</vt:lpstr>
      <vt:lpstr>Benchmark Evaluations: Dynamic Settings</vt:lpstr>
      <vt:lpstr>PowerPoint Presentation</vt:lpstr>
      <vt:lpstr>Learned Cost Model</vt:lpstr>
      <vt:lpstr>Cost Estimation for Single Plans</vt:lpstr>
      <vt:lpstr>PowerPoint Presentation</vt:lpstr>
      <vt:lpstr>Cost Estimation for Single Plans</vt:lpstr>
      <vt:lpstr>Cost Estimation for Plans of Concurrent Queries</vt:lpstr>
      <vt:lpstr>Cost Estimation for Plans of Concurrent Queries</vt:lpstr>
      <vt:lpstr>PowerPoint Presentation</vt:lpstr>
      <vt:lpstr>Plan Search in Query Optimizer</vt:lpstr>
      <vt:lpstr>PowerPoint Presentation</vt:lpstr>
      <vt:lpstr>Search by Value Networks</vt:lpstr>
      <vt:lpstr>Search by Value Networks</vt:lpstr>
      <vt:lpstr>Search by Value Networks</vt:lpstr>
      <vt:lpstr>Search by Value Networks</vt:lpstr>
      <vt:lpstr>Search by Value Networks</vt:lpstr>
      <vt:lpstr>PowerPoint Presentation</vt:lpstr>
      <vt:lpstr>Search by Steering Existing Query Optimizer</vt:lpstr>
      <vt:lpstr>Different Tuning Knobs</vt:lpstr>
      <vt:lpstr>Disadvantages</vt:lpstr>
      <vt:lpstr>PowerPoint Presentation</vt:lpstr>
      <vt:lpstr>Query Optimizer: A Better Solution</vt:lpstr>
      <vt:lpstr>Query Optimizer: Learn to Rank Plans</vt:lpstr>
      <vt:lpstr>Query Optimizer: Learn to Rank Plans</vt:lpstr>
      <vt:lpstr>Query Optimizer: Learn to Rank Plans</vt:lpstr>
      <vt:lpstr>Benchmark Evaluation</vt:lpstr>
      <vt:lpstr>PowerPoint Presentation</vt:lpstr>
      <vt:lpstr>Learned Query Optimizer: Quality Control</vt:lpstr>
      <vt:lpstr>Learned Query Optimizer: Quality Control</vt:lpstr>
      <vt:lpstr>Learned Query Optimizer: Quality Control</vt:lpstr>
      <vt:lpstr>PowerPoint Presentation</vt:lpstr>
      <vt:lpstr>PowerPoint Presentation</vt:lpstr>
      <vt:lpstr>Learned Cost Model in SCOPE</vt:lpstr>
      <vt:lpstr>SCOPE and Its Hints </vt:lpstr>
      <vt:lpstr>Learn to Steer SCOPE</vt:lpstr>
      <vt:lpstr>OpenGauss: Automatic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PilotScope: DB Interactors</vt:lpstr>
      <vt:lpstr>PilotScope: Implementation</vt:lpstr>
      <vt:lpstr>PilotScope: Applications</vt:lpstr>
      <vt:lpstr>PilotScope: Evaluations</vt:lpstr>
      <vt:lpstr>PilotScope: Evaluations</vt:lpstr>
      <vt:lpstr>PilotScope: Evaluations</vt:lpstr>
      <vt:lpstr>PilotScope: More to Come</vt:lpstr>
      <vt:lpstr>Demo Time!</vt:lpstr>
      <vt:lpstr>PowerPoint Presentation</vt:lpstr>
      <vt:lpstr>PowerPoint Presentation</vt:lpstr>
      <vt:lpstr>PowerPoint Presentation</vt:lpstr>
      <vt:lpstr>Future Work</vt:lpstr>
      <vt:lpstr>PowerPoint Presentation</vt:lpstr>
      <vt:lpstr>PowerPoint Presentation</vt:lpstr>
      <vt:lpstr>PowerPoint Presentation</vt:lpstr>
      <vt:lpstr>Examples that AI/LLMs Help a Lot</vt:lpstr>
      <vt:lpstr>PowerPoint Presentation</vt:lpstr>
      <vt:lpstr>Learned Query Optimizer: What is New  and What is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bolin.ding</cp:lastModifiedBy>
  <cp:revision>334</cp:revision>
  <dcterms:created xsi:type="dcterms:W3CDTF">2022-02-28T01:47:34Z</dcterms:created>
  <dcterms:modified xsi:type="dcterms:W3CDTF">2024-06-09T03:19:42Z</dcterms:modified>
</cp:coreProperties>
</file>